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Book Antiqua"/>
      <p:regular r:id="rId12"/>
      <p:bold r:id="rId13"/>
      <p:italic r:id="rId14"/>
      <p:boldItalic r:id="rId15"/>
    </p:embeddedFont>
    <p:embeddedFont>
      <p:font typeface="Quicksan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8" roundtripDataSignature="AMtx7mh/hyVW+JJ+u1HXRUOdVg+sprrN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BookAntiqua-bold.fntdata"/><Relationship Id="rId12" Type="http://schemas.openxmlformats.org/officeDocument/2006/relationships/font" Target="fonts/BookAntiqu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BookAntiqua-boldItalic.fntdata"/><Relationship Id="rId14" Type="http://schemas.openxmlformats.org/officeDocument/2006/relationships/font" Target="fonts/BookAntiqua-italic.fntdata"/><Relationship Id="rId17" Type="http://schemas.openxmlformats.org/officeDocument/2006/relationships/font" Target="fonts/Quicksand-bold.fntdata"/><Relationship Id="rId16" Type="http://schemas.openxmlformats.org/officeDocument/2006/relationships/font" Target="fonts/Quicksa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cd05b03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36cd05b03b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cd05b03b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36cd05b03bd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cd05b03b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g36cd05b03bd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9cf0c4cbb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g39cf0c4cbbd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6cd05b03b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g36cd05b03bd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cd05b03bd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g36cd05b03bd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://drive.google.com/file/d/1CrFmKH5ZteALFhAl7xV-m_dpKle1GbPu/view" TargetMode="External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cd05b03bd_0_0"/>
          <p:cNvSpPr/>
          <p:nvPr/>
        </p:nvSpPr>
        <p:spPr>
          <a:xfrm>
            <a:off x="46990" y="1066800"/>
            <a:ext cx="8023004" cy="7657652"/>
          </a:xfrm>
          <a:custGeom>
            <a:rect b="b" l="l" r="r" t="t"/>
            <a:pathLst>
              <a:path extrusionOk="0" h="8904246" w="9329074">
                <a:moveTo>
                  <a:pt x="4664537" y="7123"/>
                </a:moveTo>
                <a:cubicBezTo>
                  <a:pt x="3071756" y="0"/>
                  <a:pt x="1596908" y="845651"/>
                  <a:pt x="798454" y="2223865"/>
                </a:cubicBezTo>
                <a:cubicBezTo>
                  <a:pt x="0" y="3602079"/>
                  <a:pt x="0" y="5302167"/>
                  <a:pt x="798454" y="6680382"/>
                </a:cubicBezTo>
                <a:cubicBezTo>
                  <a:pt x="1596908" y="8058595"/>
                  <a:pt x="3071756" y="8904246"/>
                  <a:pt x="4664537" y="8897123"/>
                </a:cubicBezTo>
                <a:cubicBezTo>
                  <a:pt x="6257318" y="8904246"/>
                  <a:pt x="7732166" y="8058595"/>
                  <a:pt x="8530620" y="6680382"/>
                </a:cubicBezTo>
                <a:cubicBezTo>
                  <a:pt x="9329074" y="5302167"/>
                  <a:pt x="9329074" y="3602079"/>
                  <a:pt x="8530620" y="2223865"/>
                </a:cubicBezTo>
                <a:cubicBezTo>
                  <a:pt x="7732166" y="845651"/>
                  <a:pt x="6257318" y="0"/>
                  <a:pt x="4664537" y="7123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36cd05b03bd_0_0"/>
          <p:cNvSpPr/>
          <p:nvPr/>
        </p:nvSpPr>
        <p:spPr>
          <a:xfrm>
            <a:off x="282575" y="1292225"/>
            <a:ext cx="7551938" cy="7208038"/>
          </a:xfrm>
          <a:custGeom>
            <a:rect b="b" l="l" r="r" t="t"/>
            <a:pathLst>
              <a:path extrusionOk="0" h="8381440" w="8781323">
                <a:moveTo>
                  <a:pt x="4390662" y="6705"/>
                </a:moveTo>
                <a:cubicBezTo>
                  <a:pt x="2891400" y="0"/>
                  <a:pt x="1503147" y="795999"/>
                  <a:pt x="751573" y="2093292"/>
                </a:cubicBezTo>
                <a:cubicBezTo>
                  <a:pt x="0" y="3390586"/>
                  <a:pt x="0" y="4990854"/>
                  <a:pt x="751573" y="6288148"/>
                </a:cubicBezTo>
                <a:cubicBezTo>
                  <a:pt x="1503147" y="7585441"/>
                  <a:pt x="2891400" y="8381440"/>
                  <a:pt x="4390662" y="8374735"/>
                </a:cubicBezTo>
                <a:cubicBezTo>
                  <a:pt x="5889924" y="8381440"/>
                  <a:pt x="7278177" y="7585441"/>
                  <a:pt x="8029751" y="6288148"/>
                </a:cubicBezTo>
                <a:cubicBezTo>
                  <a:pt x="8781323" y="4990854"/>
                  <a:pt x="8781323" y="3390586"/>
                  <a:pt x="8029751" y="2093292"/>
                </a:cubicBezTo>
                <a:cubicBezTo>
                  <a:pt x="7278177" y="795999"/>
                  <a:pt x="5889924" y="0"/>
                  <a:pt x="4390662" y="6705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36cd05b03bd_0_0"/>
          <p:cNvSpPr/>
          <p:nvPr/>
        </p:nvSpPr>
        <p:spPr>
          <a:xfrm>
            <a:off x="140335" y="1064895"/>
            <a:ext cx="7750874" cy="7661783"/>
          </a:xfrm>
          <a:custGeom>
            <a:rect b="b" l="l" r="r" t="t"/>
            <a:pathLst>
              <a:path extrusionOk="0" h="8909050" w="8909050">
                <a:moveTo>
                  <a:pt x="4454525" y="8909050"/>
                </a:moveTo>
                <a:cubicBezTo>
                  <a:pt x="3264662" y="8909050"/>
                  <a:pt x="2146046" y="8445500"/>
                  <a:pt x="1304544" y="7603744"/>
                </a:cubicBezTo>
                <a:cubicBezTo>
                  <a:pt x="895477" y="7194550"/>
                  <a:pt x="574294" y="6718173"/>
                  <a:pt x="350012" y="6187694"/>
                </a:cubicBezTo>
                <a:cubicBezTo>
                  <a:pt x="117729" y="5638673"/>
                  <a:pt x="0" y="5055489"/>
                  <a:pt x="0" y="4454525"/>
                </a:cubicBezTo>
                <a:cubicBezTo>
                  <a:pt x="0" y="3854704"/>
                  <a:pt x="117475" y="3272282"/>
                  <a:pt x="349377" y="2723642"/>
                </a:cubicBezTo>
                <a:cubicBezTo>
                  <a:pt x="573405" y="2193163"/>
                  <a:pt x="894207" y="1716786"/>
                  <a:pt x="1302766" y="1307338"/>
                </a:cubicBezTo>
                <a:cubicBezTo>
                  <a:pt x="2144141" y="464312"/>
                  <a:pt x="3263519" y="0"/>
                  <a:pt x="4454525" y="0"/>
                </a:cubicBezTo>
                <a:cubicBezTo>
                  <a:pt x="5055362" y="0"/>
                  <a:pt x="5638419" y="117729"/>
                  <a:pt x="6187440" y="350012"/>
                </a:cubicBezTo>
                <a:cubicBezTo>
                  <a:pt x="6717792" y="574294"/>
                  <a:pt x="7194296" y="895477"/>
                  <a:pt x="7603490" y="1304544"/>
                </a:cubicBezTo>
                <a:cubicBezTo>
                  <a:pt x="8445373" y="2146046"/>
                  <a:pt x="8909050" y="3264789"/>
                  <a:pt x="8909050" y="4454652"/>
                </a:cubicBezTo>
                <a:cubicBezTo>
                  <a:pt x="8909050" y="5644769"/>
                  <a:pt x="8445246" y="6763766"/>
                  <a:pt x="7602982" y="7605268"/>
                </a:cubicBezTo>
                <a:cubicBezTo>
                  <a:pt x="7193789" y="8014208"/>
                  <a:pt x="6717285" y="8335138"/>
                  <a:pt x="6186932" y="8559419"/>
                </a:cubicBezTo>
                <a:cubicBezTo>
                  <a:pt x="5637911" y="8791321"/>
                  <a:pt x="5055108" y="8909050"/>
                  <a:pt x="4454525" y="8909050"/>
                </a:cubicBezTo>
                <a:close/>
                <a:moveTo>
                  <a:pt x="4454525" y="19050"/>
                </a:moveTo>
                <a:cubicBezTo>
                  <a:pt x="3268599" y="19050"/>
                  <a:pt x="2154047" y="481330"/>
                  <a:pt x="1316228" y="1320800"/>
                </a:cubicBezTo>
                <a:cubicBezTo>
                  <a:pt x="909447" y="1728343"/>
                  <a:pt x="590042" y="2202815"/>
                  <a:pt x="366903" y="2731008"/>
                </a:cubicBezTo>
                <a:cubicBezTo>
                  <a:pt x="136017" y="3277362"/>
                  <a:pt x="19050" y="3857244"/>
                  <a:pt x="19050" y="4454525"/>
                </a:cubicBezTo>
                <a:cubicBezTo>
                  <a:pt x="19050" y="5052949"/>
                  <a:pt x="136271" y="5633593"/>
                  <a:pt x="367538" y="6180328"/>
                </a:cubicBezTo>
                <a:cubicBezTo>
                  <a:pt x="590931" y="6708522"/>
                  <a:pt x="910717" y="7182866"/>
                  <a:pt x="1318006" y="7590282"/>
                </a:cubicBezTo>
                <a:cubicBezTo>
                  <a:pt x="2155825" y="8428355"/>
                  <a:pt x="3269742" y="8890000"/>
                  <a:pt x="4454525" y="8890000"/>
                </a:cubicBezTo>
                <a:cubicBezTo>
                  <a:pt x="5052568" y="8890000"/>
                  <a:pt x="5632958" y="8772779"/>
                  <a:pt x="6179439" y="8541766"/>
                </a:cubicBezTo>
                <a:cubicBezTo>
                  <a:pt x="6707632" y="8318500"/>
                  <a:pt x="7181977" y="7998841"/>
                  <a:pt x="7589520" y="7591679"/>
                </a:cubicBezTo>
                <a:cubicBezTo>
                  <a:pt x="8428101" y="6753733"/>
                  <a:pt x="8890000" y="5639562"/>
                  <a:pt x="8890000" y="4454525"/>
                </a:cubicBezTo>
                <a:cubicBezTo>
                  <a:pt x="8890000" y="3269742"/>
                  <a:pt x="8428355" y="2155825"/>
                  <a:pt x="7590028" y="1317879"/>
                </a:cubicBezTo>
                <a:cubicBezTo>
                  <a:pt x="7182612" y="910590"/>
                  <a:pt x="6708140" y="590931"/>
                  <a:pt x="6180074" y="367538"/>
                </a:cubicBezTo>
                <a:cubicBezTo>
                  <a:pt x="5633339" y="136271"/>
                  <a:pt x="5052822" y="19050"/>
                  <a:pt x="4454525" y="19050"/>
                </a:cubicBezTo>
                <a:close/>
                <a:moveTo>
                  <a:pt x="4454525" y="8648065"/>
                </a:moveTo>
                <a:cubicBezTo>
                  <a:pt x="3334385" y="8648065"/>
                  <a:pt x="2281301" y="8211693"/>
                  <a:pt x="1489075" y="7419213"/>
                </a:cubicBezTo>
                <a:cubicBezTo>
                  <a:pt x="697103" y="6626987"/>
                  <a:pt x="260985" y="5574157"/>
                  <a:pt x="260985" y="4454525"/>
                </a:cubicBezTo>
                <a:cubicBezTo>
                  <a:pt x="260985" y="3889756"/>
                  <a:pt x="371602" y="3341497"/>
                  <a:pt x="589788" y="2824988"/>
                </a:cubicBezTo>
                <a:cubicBezTo>
                  <a:pt x="800735" y="2325624"/>
                  <a:pt x="1102741" y="1877060"/>
                  <a:pt x="1487297" y="1491742"/>
                </a:cubicBezTo>
                <a:cubicBezTo>
                  <a:pt x="2279396" y="698119"/>
                  <a:pt x="3333242" y="260985"/>
                  <a:pt x="4454398" y="260985"/>
                </a:cubicBezTo>
                <a:cubicBezTo>
                  <a:pt x="5573776" y="260985"/>
                  <a:pt x="6626606" y="697103"/>
                  <a:pt x="7418832" y="1488948"/>
                </a:cubicBezTo>
                <a:cubicBezTo>
                  <a:pt x="8211438" y="2281174"/>
                  <a:pt x="8647937" y="3334385"/>
                  <a:pt x="8647937" y="4454398"/>
                </a:cubicBezTo>
                <a:cubicBezTo>
                  <a:pt x="8647937" y="5574792"/>
                  <a:pt x="8211311" y="6628130"/>
                  <a:pt x="7418450" y="7420356"/>
                </a:cubicBezTo>
                <a:cubicBezTo>
                  <a:pt x="6626225" y="8212074"/>
                  <a:pt x="5573522" y="8648065"/>
                  <a:pt x="4454525" y="8648065"/>
                </a:cubicBezTo>
                <a:close/>
                <a:moveTo>
                  <a:pt x="4454525" y="280035"/>
                </a:moveTo>
                <a:cubicBezTo>
                  <a:pt x="3338449" y="280035"/>
                  <a:pt x="2289429" y="715137"/>
                  <a:pt x="1500886" y="1505204"/>
                </a:cubicBezTo>
                <a:cubicBezTo>
                  <a:pt x="713613" y="2294001"/>
                  <a:pt x="280035" y="3341370"/>
                  <a:pt x="280035" y="4454525"/>
                </a:cubicBezTo>
                <a:cubicBezTo>
                  <a:pt x="280035" y="5569077"/>
                  <a:pt x="714248" y="6617081"/>
                  <a:pt x="1502537" y="7405751"/>
                </a:cubicBezTo>
                <a:cubicBezTo>
                  <a:pt x="2291080" y="8194548"/>
                  <a:pt x="3339465" y="8629015"/>
                  <a:pt x="4454525" y="8629015"/>
                </a:cubicBezTo>
                <a:cubicBezTo>
                  <a:pt x="5568442" y="8629015"/>
                  <a:pt x="6616319" y="8195056"/>
                  <a:pt x="7405116" y="7407021"/>
                </a:cubicBezTo>
                <a:cubicBezTo>
                  <a:pt x="8194422" y="6618477"/>
                  <a:pt x="8629015" y="5569839"/>
                  <a:pt x="8629015" y="4454525"/>
                </a:cubicBezTo>
                <a:cubicBezTo>
                  <a:pt x="8629015" y="3339465"/>
                  <a:pt x="8194548" y="2291080"/>
                  <a:pt x="7405497" y="1502537"/>
                </a:cubicBezTo>
                <a:cubicBezTo>
                  <a:pt x="6616827" y="714121"/>
                  <a:pt x="5568823" y="280035"/>
                  <a:pt x="4454525" y="28003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36cd05b03bd_0_0"/>
          <p:cNvSpPr txBox="1"/>
          <p:nvPr/>
        </p:nvSpPr>
        <p:spPr>
          <a:xfrm>
            <a:off x="8295300" y="2832325"/>
            <a:ext cx="9992700" cy="3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13"/>
              <a:buFont typeface="Arial"/>
              <a:buNone/>
            </a:pPr>
            <a:r>
              <a:rPr b="1" lang="en-US" sz="5315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r>
              <a:rPr b="1" i="0" lang="en-US" sz="5315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ESCUELA TÉCNICA SUPERIOR LAS PIEDRAS</a:t>
            </a:r>
            <a:endParaRPr b="1" sz="5315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13"/>
              <a:buFont typeface="Arial"/>
              <a:buNone/>
            </a:pPr>
            <a:r>
              <a:rPr b="1" lang="en-US" sz="3915">
                <a:solidFill>
                  <a:srgbClr val="0E4194"/>
                </a:solidFill>
                <a:latin typeface="Book Antiqua"/>
                <a:ea typeface="Book Antiqua"/>
                <a:cs typeface="Book Antiqua"/>
                <a:sym typeface="Book Antiqua"/>
              </a:rPr>
              <a:t>Anexo: POLIDEPORTIVO PROGRESO</a:t>
            </a:r>
            <a:endParaRPr b="1" sz="3915">
              <a:solidFill>
                <a:srgbClr val="0E4194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13"/>
              <a:buFont typeface="Arial"/>
              <a:buNone/>
            </a:pPr>
            <a:r>
              <a:rPr b="1" i="0" lang="en-US" sz="5315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" name="Google Shape;88;g36cd05b03bd_0_0"/>
          <p:cNvGrpSpPr/>
          <p:nvPr/>
        </p:nvGrpSpPr>
        <p:grpSpPr>
          <a:xfrm>
            <a:off x="11947951" y="461015"/>
            <a:ext cx="5693249" cy="1135370"/>
            <a:chOff x="25400" y="0"/>
            <a:chExt cx="7590998" cy="1513826"/>
          </a:xfrm>
        </p:grpSpPr>
        <p:sp>
          <p:nvSpPr>
            <p:cNvPr id="89" name="Google Shape;89;g36cd05b03bd_0_0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90" name="Google Shape;90;g36cd05b03bd_0_0"/>
            <p:cNvCxnSpPr/>
            <p:nvPr/>
          </p:nvCxnSpPr>
          <p:spPr>
            <a:xfrm>
              <a:off x="25400" y="278652"/>
              <a:ext cx="0" cy="956400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1" name="Google Shape;91;g36cd05b03bd_0_0"/>
            <p:cNvSpPr txBox="1"/>
            <p:nvPr/>
          </p:nvSpPr>
          <p:spPr>
            <a:xfrm>
              <a:off x="154627" y="397644"/>
              <a:ext cx="6297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5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5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5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5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5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kappframework-QKnqSx(1)(1)" id="92" name="Google Shape;92;g36cd05b03bd_0_0"/>
          <p:cNvPicPr preferRelativeResize="0"/>
          <p:nvPr/>
        </p:nvPicPr>
        <p:blipFill rotWithShape="1">
          <a:blip r:embed="rId4">
            <a:alphaModFix/>
          </a:blip>
          <a:srcRect b="0" l="10" r="-10" t="0"/>
          <a:stretch/>
        </p:blipFill>
        <p:spPr>
          <a:xfrm>
            <a:off x="415793" y="1290065"/>
            <a:ext cx="7285500" cy="72111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93" name="Google Shape;93;g36cd05b03bd_0_0"/>
          <p:cNvGrpSpPr/>
          <p:nvPr/>
        </p:nvGrpSpPr>
        <p:grpSpPr>
          <a:xfrm>
            <a:off x="10920610" y="5571273"/>
            <a:ext cx="5061023" cy="4833160"/>
            <a:chOff x="-210012" y="0"/>
            <a:chExt cx="9329074" cy="8909050"/>
          </a:xfrm>
        </p:grpSpPr>
        <p:sp>
          <p:nvSpPr>
            <p:cNvPr id="94" name="Google Shape;94;g36cd05b03bd_0_0"/>
            <p:cNvSpPr/>
            <p:nvPr/>
          </p:nvSpPr>
          <p:spPr>
            <a:xfrm>
              <a:off x="-210012" y="2402"/>
              <a:ext cx="9329074" cy="8904246"/>
            </a:xfrm>
            <a:custGeom>
              <a:rect b="b" l="l" r="r" t="t"/>
              <a:pathLst>
                <a:path extrusionOk="0" h="8904246" w="9329074">
                  <a:moveTo>
                    <a:pt x="4664537" y="7123"/>
                  </a:moveTo>
                  <a:cubicBezTo>
                    <a:pt x="3071756" y="0"/>
                    <a:pt x="1596908" y="845651"/>
                    <a:pt x="798454" y="2223865"/>
                  </a:cubicBezTo>
                  <a:cubicBezTo>
                    <a:pt x="0" y="3602079"/>
                    <a:pt x="0" y="5302167"/>
                    <a:pt x="798454" y="6680382"/>
                  </a:cubicBezTo>
                  <a:cubicBezTo>
                    <a:pt x="1596908" y="8058595"/>
                    <a:pt x="3071756" y="8904246"/>
                    <a:pt x="4664537" y="8897123"/>
                  </a:cubicBezTo>
                  <a:cubicBezTo>
                    <a:pt x="6257318" y="8904246"/>
                    <a:pt x="7732166" y="8058595"/>
                    <a:pt x="8530620" y="6680382"/>
                  </a:cubicBezTo>
                  <a:cubicBezTo>
                    <a:pt x="9329074" y="5302167"/>
                    <a:pt x="9329074" y="3602079"/>
                    <a:pt x="8530620" y="2223865"/>
                  </a:cubicBezTo>
                  <a:cubicBezTo>
                    <a:pt x="7732166" y="845651"/>
                    <a:pt x="6257318" y="0"/>
                    <a:pt x="4664537" y="7123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57650" lIns="57650" spcFirstLastPara="1" rIns="57650" wrap="square" tIns="57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3"/>
                <a:buFont typeface="Arial"/>
                <a:buNone/>
              </a:pPr>
              <a:r>
                <a:t/>
              </a:r>
              <a:endParaRPr b="0" i="0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36cd05b03bd_0_0"/>
            <p:cNvSpPr/>
            <p:nvPr/>
          </p:nvSpPr>
          <p:spPr>
            <a:xfrm>
              <a:off x="63863" y="263805"/>
              <a:ext cx="8781323" cy="8381440"/>
            </a:xfrm>
            <a:custGeom>
              <a:rect b="b" l="l" r="r" t="t"/>
              <a:pathLst>
                <a:path extrusionOk="0" h="8381440" w="8781323">
                  <a:moveTo>
                    <a:pt x="4390662" y="6705"/>
                  </a:moveTo>
                  <a:cubicBezTo>
                    <a:pt x="2891400" y="0"/>
                    <a:pt x="1503147" y="795999"/>
                    <a:pt x="751573" y="2093292"/>
                  </a:cubicBezTo>
                  <a:cubicBezTo>
                    <a:pt x="0" y="3390586"/>
                    <a:pt x="0" y="4990854"/>
                    <a:pt x="751573" y="6288148"/>
                  </a:cubicBezTo>
                  <a:cubicBezTo>
                    <a:pt x="1503147" y="7585441"/>
                    <a:pt x="2891400" y="8381440"/>
                    <a:pt x="4390662" y="8374735"/>
                  </a:cubicBezTo>
                  <a:cubicBezTo>
                    <a:pt x="5889924" y="8381440"/>
                    <a:pt x="7278177" y="7585441"/>
                    <a:pt x="8029751" y="6288148"/>
                  </a:cubicBezTo>
                  <a:cubicBezTo>
                    <a:pt x="8781323" y="4990854"/>
                    <a:pt x="8781323" y="3390586"/>
                    <a:pt x="8029751" y="2093292"/>
                  </a:cubicBezTo>
                  <a:cubicBezTo>
                    <a:pt x="7278177" y="795999"/>
                    <a:pt x="5889924" y="0"/>
                    <a:pt x="4390662" y="670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0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7650" lIns="57650" spcFirstLastPara="1" rIns="57650" wrap="square" tIns="57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3"/>
                <a:buFont typeface="Arial"/>
                <a:buNone/>
              </a:pPr>
              <a:r>
                <a:t/>
              </a:r>
              <a:endParaRPr b="0" i="0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g36cd05b03bd_0_0"/>
            <p:cNvSpPr/>
            <p:nvPr/>
          </p:nvSpPr>
          <p:spPr>
            <a:xfrm>
              <a:off x="0" y="0"/>
              <a:ext cx="8909050" cy="8909050"/>
            </a:xfrm>
            <a:custGeom>
              <a:rect b="b" l="l" r="r" t="t"/>
              <a:pathLst>
                <a:path extrusionOk="0" h="8909050" w="8909050">
                  <a:moveTo>
                    <a:pt x="4454525" y="8909050"/>
                  </a:moveTo>
                  <a:cubicBezTo>
                    <a:pt x="3264662" y="8909050"/>
                    <a:pt x="2146046" y="8445500"/>
                    <a:pt x="1304544" y="7603744"/>
                  </a:cubicBezTo>
                  <a:cubicBezTo>
                    <a:pt x="895477" y="7194550"/>
                    <a:pt x="574294" y="6718173"/>
                    <a:pt x="350012" y="6187694"/>
                  </a:cubicBezTo>
                  <a:cubicBezTo>
                    <a:pt x="117729" y="5638673"/>
                    <a:pt x="0" y="5055489"/>
                    <a:pt x="0" y="4454525"/>
                  </a:cubicBezTo>
                  <a:cubicBezTo>
                    <a:pt x="0" y="3854704"/>
                    <a:pt x="117475" y="3272282"/>
                    <a:pt x="349377" y="2723642"/>
                  </a:cubicBezTo>
                  <a:cubicBezTo>
                    <a:pt x="573405" y="2193163"/>
                    <a:pt x="894207" y="1716786"/>
                    <a:pt x="1302766" y="1307338"/>
                  </a:cubicBezTo>
                  <a:cubicBezTo>
                    <a:pt x="2144141" y="464312"/>
                    <a:pt x="3263519" y="0"/>
                    <a:pt x="4454525" y="0"/>
                  </a:cubicBezTo>
                  <a:cubicBezTo>
                    <a:pt x="5055362" y="0"/>
                    <a:pt x="5638419" y="117729"/>
                    <a:pt x="6187440" y="350012"/>
                  </a:cubicBezTo>
                  <a:cubicBezTo>
                    <a:pt x="6717792" y="574294"/>
                    <a:pt x="7194296" y="895477"/>
                    <a:pt x="7603490" y="1304544"/>
                  </a:cubicBezTo>
                  <a:cubicBezTo>
                    <a:pt x="8445373" y="2146046"/>
                    <a:pt x="8909050" y="3264789"/>
                    <a:pt x="8909050" y="4454652"/>
                  </a:cubicBezTo>
                  <a:cubicBezTo>
                    <a:pt x="8909050" y="5644769"/>
                    <a:pt x="8445246" y="6763766"/>
                    <a:pt x="7602982" y="7605268"/>
                  </a:cubicBezTo>
                  <a:cubicBezTo>
                    <a:pt x="7193789" y="8014208"/>
                    <a:pt x="6717285" y="8335138"/>
                    <a:pt x="6186932" y="8559419"/>
                  </a:cubicBezTo>
                  <a:cubicBezTo>
                    <a:pt x="5637911" y="8791321"/>
                    <a:pt x="5055108" y="8909050"/>
                    <a:pt x="4454525" y="8909050"/>
                  </a:cubicBezTo>
                  <a:close/>
                  <a:moveTo>
                    <a:pt x="4454525" y="19050"/>
                  </a:moveTo>
                  <a:cubicBezTo>
                    <a:pt x="3268599" y="19050"/>
                    <a:pt x="2154047" y="481330"/>
                    <a:pt x="1316228" y="1320800"/>
                  </a:cubicBezTo>
                  <a:cubicBezTo>
                    <a:pt x="909447" y="1728343"/>
                    <a:pt x="590042" y="2202815"/>
                    <a:pt x="366903" y="2731008"/>
                  </a:cubicBezTo>
                  <a:cubicBezTo>
                    <a:pt x="136017" y="3277362"/>
                    <a:pt x="19050" y="3857244"/>
                    <a:pt x="19050" y="4454525"/>
                  </a:cubicBezTo>
                  <a:cubicBezTo>
                    <a:pt x="19050" y="5052949"/>
                    <a:pt x="136271" y="5633593"/>
                    <a:pt x="367538" y="6180328"/>
                  </a:cubicBezTo>
                  <a:cubicBezTo>
                    <a:pt x="590931" y="6708522"/>
                    <a:pt x="910717" y="7182866"/>
                    <a:pt x="1318006" y="7590282"/>
                  </a:cubicBezTo>
                  <a:cubicBezTo>
                    <a:pt x="2155825" y="8428355"/>
                    <a:pt x="3269742" y="8890000"/>
                    <a:pt x="4454525" y="8890000"/>
                  </a:cubicBezTo>
                  <a:cubicBezTo>
                    <a:pt x="5052568" y="8890000"/>
                    <a:pt x="5632958" y="8772779"/>
                    <a:pt x="6179439" y="8541766"/>
                  </a:cubicBezTo>
                  <a:cubicBezTo>
                    <a:pt x="6707632" y="8318500"/>
                    <a:pt x="7181977" y="7998841"/>
                    <a:pt x="7589520" y="7591679"/>
                  </a:cubicBezTo>
                  <a:cubicBezTo>
                    <a:pt x="8428101" y="6753733"/>
                    <a:pt x="8890000" y="5639562"/>
                    <a:pt x="8890000" y="4454525"/>
                  </a:cubicBezTo>
                  <a:cubicBezTo>
                    <a:pt x="8890000" y="3269742"/>
                    <a:pt x="8428355" y="2155825"/>
                    <a:pt x="7590028" y="1317879"/>
                  </a:cubicBezTo>
                  <a:cubicBezTo>
                    <a:pt x="7182612" y="910590"/>
                    <a:pt x="6708140" y="590931"/>
                    <a:pt x="6180074" y="367538"/>
                  </a:cubicBezTo>
                  <a:cubicBezTo>
                    <a:pt x="5633339" y="136271"/>
                    <a:pt x="5052822" y="19050"/>
                    <a:pt x="4454525" y="19050"/>
                  </a:cubicBezTo>
                  <a:close/>
                  <a:moveTo>
                    <a:pt x="4454525" y="8648065"/>
                  </a:moveTo>
                  <a:cubicBezTo>
                    <a:pt x="3334385" y="8648065"/>
                    <a:pt x="2281301" y="8211693"/>
                    <a:pt x="1489075" y="7419213"/>
                  </a:cubicBezTo>
                  <a:cubicBezTo>
                    <a:pt x="697103" y="6626987"/>
                    <a:pt x="260985" y="5574157"/>
                    <a:pt x="260985" y="4454525"/>
                  </a:cubicBezTo>
                  <a:cubicBezTo>
                    <a:pt x="260985" y="3889756"/>
                    <a:pt x="371602" y="3341497"/>
                    <a:pt x="589788" y="2824988"/>
                  </a:cubicBezTo>
                  <a:cubicBezTo>
                    <a:pt x="800735" y="2325624"/>
                    <a:pt x="1102741" y="1877060"/>
                    <a:pt x="1487297" y="1491742"/>
                  </a:cubicBezTo>
                  <a:cubicBezTo>
                    <a:pt x="2279396" y="698119"/>
                    <a:pt x="3333242" y="260985"/>
                    <a:pt x="4454398" y="260985"/>
                  </a:cubicBezTo>
                  <a:cubicBezTo>
                    <a:pt x="5573776" y="260985"/>
                    <a:pt x="6626606" y="697103"/>
                    <a:pt x="7418832" y="1488948"/>
                  </a:cubicBezTo>
                  <a:cubicBezTo>
                    <a:pt x="8211438" y="2281174"/>
                    <a:pt x="8647937" y="3334385"/>
                    <a:pt x="8647937" y="4454398"/>
                  </a:cubicBezTo>
                  <a:cubicBezTo>
                    <a:pt x="8647937" y="5574792"/>
                    <a:pt x="8211311" y="6628130"/>
                    <a:pt x="7418450" y="7420356"/>
                  </a:cubicBezTo>
                  <a:cubicBezTo>
                    <a:pt x="6626225" y="8212074"/>
                    <a:pt x="5573522" y="8648065"/>
                    <a:pt x="4454525" y="8648065"/>
                  </a:cubicBezTo>
                  <a:close/>
                  <a:moveTo>
                    <a:pt x="4454525" y="280035"/>
                  </a:moveTo>
                  <a:cubicBezTo>
                    <a:pt x="3338449" y="280035"/>
                    <a:pt x="2289429" y="715137"/>
                    <a:pt x="1500886" y="1505204"/>
                  </a:cubicBezTo>
                  <a:cubicBezTo>
                    <a:pt x="713613" y="2294001"/>
                    <a:pt x="280035" y="3341370"/>
                    <a:pt x="280035" y="4454525"/>
                  </a:cubicBezTo>
                  <a:cubicBezTo>
                    <a:pt x="280035" y="5569077"/>
                    <a:pt x="714248" y="6617081"/>
                    <a:pt x="1502537" y="7405751"/>
                  </a:cubicBezTo>
                  <a:cubicBezTo>
                    <a:pt x="2291080" y="8194548"/>
                    <a:pt x="3339465" y="8629015"/>
                    <a:pt x="4454525" y="8629015"/>
                  </a:cubicBezTo>
                  <a:cubicBezTo>
                    <a:pt x="5568442" y="8629015"/>
                    <a:pt x="6616319" y="8195056"/>
                    <a:pt x="7405116" y="7407021"/>
                  </a:cubicBezTo>
                  <a:cubicBezTo>
                    <a:pt x="8194422" y="6618477"/>
                    <a:pt x="8629015" y="5569839"/>
                    <a:pt x="8629015" y="4454525"/>
                  </a:cubicBezTo>
                  <a:cubicBezTo>
                    <a:pt x="8629015" y="3339465"/>
                    <a:pt x="8194548" y="2291080"/>
                    <a:pt x="7405497" y="1502537"/>
                  </a:cubicBezTo>
                  <a:cubicBezTo>
                    <a:pt x="6616827" y="714121"/>
                    <a:pt x="5568823" y="280035"/>
                    <a:pt x="4454525" y="28003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57650" lIns="57650" spcFirstLastPara="1" rIns="57650" wrap="square" tIns="57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3"/>
                <a:buFont typeface="Arial"/>
                <a:buNone/>
              </a:pPr>
              <a:r>
                <a:t/>
              </a:r>
              <a:endParaRPr b="0" i="0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7" name="Google Shape;97;g36cd05b03bd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22589" y="6900300"/>
            <a:ext cx="4057047" cy="217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6cd05b03bd_0_13"/>
          <p:cNvSpPr txBox="1"/>
          <p:nvPr/>
        </p:nvSpPr>
        <p:spPr>
          <a:xfrm>
            <a:off x="1293601" y="461029"/>
            <a:ext cx="8136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53"/>
              <a:buFont typeface="Arial"/>
              <a:buNone/>
            </a:pPr>
            <a:r>
              <a:rPr b="1" i="0" lang="en-US" sz="4955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La Escuela que tenemos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36cd05b03bd_0_13"/>
          <p:cNvSpPr txBox="1"/>
          <p:nvPr/>
        </p:nvSpPr>
        <p:spPr>
          <a:xfrm>
            <a:off x="469000" y="2635475"/>
            <a:ext cx="168864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i="0" lang="en-US" sz="416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Cantidad de Estudiantes:</a:t>
            </a:r>
            <a:r>
              <a:rPr lang="en-US" sz="24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 Son </a:t>
            </a:r>
            <a:r>
              <a:rPr b="1" lang="en-US" sz="24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1142</a:t>
            </a:r>
            <a:r>
              <a:rPr lang="en-US" sz="24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estudiantes, </a:t>
            </a:r>
            <a:r>
              <a:rPr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en </a:t>
            </a:r>
            <a:r>
              <a:rPr b="1"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4</a:t>
            </a:r>
            <a:r>
              <a:rPr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turnos,</a:t>
            </a:r>
            <a:r>
              <a:rPr lang="en-US" sz="24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de </a:t>
            </a:r>
            <a:r>
              <a:rPr b="1" lang="en-US" sz="24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7:15 a 23:45 hs.</a:t>
            </a:r>
            <a:endParaRPr b="1" i="0" sz="2400" u="none" cap="none" strike="noStrike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4" name="Google Shape;104;g36cd05b03bd_0_13"/>
          <p:cNvSpPr txBox="1"/>
          <p:nvPr/>
        </p:nvSpPr>
        <p:spPr>
          <a:xfrm>
            <a:off x="457200" y="3759500"/>
            <a:ext cx="17449800" cy="2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i="0" lang="en-US" sz="416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Oferta Educativa 2026:</a:t>
            </a:r>
            <a:r>
              <a:rPr lang="en-US" sz="4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b="1" lang="en-US" sz="24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56 </a:t>
            </a:r>
            <a:r>
              <a:rPr lang="en-US" sz="24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g</a:t>
            </a:r>
            <a:r>
              <a:rPr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rupos</a:t>
            </a:r>
            <a:r>
              <a:rPr lang="en-US" sz="24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: </a:t>
            </a:r>
            <a:endParaRPr i="0" sz="2400" u="none" cap="none" strike="noStrike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lang="en-US" sz="24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16 </a:t>
            </a:r>
            <a:r>
              <a:rPr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de</a:t>
            </a:r>
            <a:r>
              <a:rPr b="1"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EBI, 1 </a:t>
            </a:r>
            <a:r>
              <a:rPr lang="en-US" sz="24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de</a:t>
            </a:r>
            <a:r>
              <a:rPr b="1" lang="en-US" sz="24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FPB</a:t>
            </a:r>
            <a:r>
              <a:rPr b="1"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, 1 </a:t>
            </a:r>
            <a:r>
              <a:rPr lang="en-US" sz="24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de </a:t>
            </a:r>
            <a:r>
              <a:rPr b="1"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Rumbo,</a:t>
            </a:r>
            <a:r>
              <a:rPr b="1" lang="en-US" sz="24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b="1"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25 BTP</a:t>
            </a:r>
            <a:r>
              <a:rPr b="0"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(Estética Personal y </a:t>
            </a:r>
            <a:r>
              <a:rPr lang="en-US" sz="24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S</a:t>
            </a:r>
            <a:r>
              <a:rPr b="0"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alón, Gastronomía, Automotores, Carpintería, </a:t>
            </a:r>
            <a:r>
              <a:rPr lang="en-US" sz="24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I</a:t>
            </a:r>
            <a:r>
              <a:rPr b="0"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ndumentaría), </a:t>
            </a:r>
            <a:r>
              <a:rPr b="1"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7 BT</a:t>
            </a:r>
            <a:r>
              <a:rPr b="0"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(Tecnología de la Inform</a:t>
            </a:r>
            <a:r>
              <a:rPr lang="en-US" sz="24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ación,</a:t>
            </a:r>
            <a:r>
              <a:rPr b="0"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Deporte y Recreación, Sistemas Mecánicos)</a:t>
            </a:r>
            <a:r>
              <a:rPr lang="en-US" sz="24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y</a:t>
            </a:r>
            <a:endParaRPr b="0" i="0" sz="2400" u="none" cap="none" strike="noStrike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6 CTT</a:t>
            </a:r>
            <a:r>
              <a:rPr b="0"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(Logística, Cocina, Marketing, Instalaciones Eléctricas, Gestión Humana)</a:t>
            </a:r>
            <a:r>
              <a:rPr b="1" lang="en-US" sz="24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b="1" sz="240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t/>
            </a:r>
            <a:endParaRPr b="1" sz="240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5" name="Google Shape;105;g36cd05b03bd_0_13"/>
          <p:cNvSpPr txBox="1"/>
          <p:nvPr/>
        </p:nvSpPr>
        <p:spPr>
          <a:xfrm>
            <a:off x="488050" y="1548250"/>
            <a:ext cx="168864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i="0" lang="en-US" sz="416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Equipo de Gestión: </a:t>
            </a:r>
            <a:r>
              <a:rPr b="1"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Carlos Gonz</a:t>
            </a:r>
            <a:r>
              <a:rPr b="1" lang="en-US" sz="24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á</a:t>
            </a:r>
            <a:r>
              <a:rPr b="1"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lez</a:t>
            </a:r>
            <a:r>
              <a:rPr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(Director)</a:t>
            </a:r>
            <a:r>
              <a:rPr b="1"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, Marcela Guareschi y</a:t>
            </a:r>
            <a:r>
              <a:rPr b="1" lang="en-US" sz="24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b="1"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Silvana Satorno </a:t>
            </a:r>
            <a:r>
              <a:rPr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(Subdirectoras)</a:t>
            </a:r>
            <a:r>
              <a:rPr b="1"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  <a:endParaRPr b="1" i="0" sz="2400" u="none" cap="none" strike="noStrike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6" name="Google Shape;106;g36cd05b03bd_0_13"/>
          <p:cNvSpPr txBox="1"/>
          <p:nvPr/>
        </p:nvSpPr>
        <p:spPr>
          <a:xfrm>
            <a:off x="449950" y="6396875"/>
            <a:ext cx="17819100" cy="1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i="0" lang="en-US" sz="41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Figuras de acompañamiento con las que cuenta el centro</a:t>
            </a:r>
            <a:r>
              <a:rPr b="1" i="0" lang="en-US" sz="40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:</a:t>
            </a:r>
            <a:endParaRPr b="1" i="0" sz="4000" u="none" cap="none" strike="noStrike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0"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16 Adscriptos, 4 Educadores, 9 RET, 1 DOA, 1 Coordinadora de E</a:t>
            </a:r>
            <a:r>
              <a:rPr lang="en-US" sz="24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MB</a:t>
            </a:r>
            <a:r>
              <a:rPr b="0"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, 1 Bibliotecóloga, 1 Coordinadora de Serv</a:t>
            </a:r>
            <a:r>
              <a:rPr lang="en-US" sz="24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icios</a:t>
            </a:r>
            <a:r>
              <a:rPr b="0"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Gastronómicos, 1 Prof. Orientador Pedagógico, 1 Psicóloga (Equipo Multidisciplinario).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36cd05b03bd_0_13"/>
          <p:cNvSpPr txBox="1"/>
          <p:nvPr/>
        </p:nvSpPr>
        <p:spPr>
          <a:xfrm>
            <a:off x="507100" y="8313750"/>
            <a:ext cx="14225700" cy="1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i="0" lang="en-US" sz="41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Indicadores de aprobación por nivel educativo:</a:t>
            </a:r>
            <a:endParaRPr b="1" i="0" sz="4100" u="none" cap="none" strike="noStrike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0"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Indicadores de Promoción para EMB (Nivel I) - 77,3 %  (datos aportados por Estadística).</a:t>
            </a:r>
            <a:endParaRPr b="0" i="0" sz="2400" u="none" cap="none" strike="noStrike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0" i="0" lang="en-US" sz="24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Indicadores de Promoción para EMS (Nivel II) - 62,1% ( datos aportados por Estadística).</a:t>
            </a:r>
            <a:endParaRPr b="0" i="0" sz="2400" u="none" cap="none" strike="noStrike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08" name="Google Shape;108;g36cd05b03bd_0_13"/>
          <p:cNvGrpSpPr/>
          <p:nvPr/>
        </p:nvGrpSpPr>
        <p:grpSpPr>
          <a:xfrm>
            <a:off x="11947951" y="461015"/>
            <a:ext cx="5693249" cy="1135370"/>
            <a:chOff x="25400" y="0"/>
            <a:chExt cx="7590998" cy="1513826"/>
          </a:xfrm>
        </p:grpSpPr>
        <p:sp>
          <p:nvSpPr>
            <p:cNvPr id="109" name="Google Shape;109;g36cd05b03bd_0_13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10" name="Google Shape;110;g36cd05b03bd_0_13"/>
            <p:cNvCxnSpPr/>
            <p:nvPr/>
          </p:nvCxnSpPr>
          <p:spPr>
            <a:xfrm>
              <a:off x="25400" y="278652"/>
              <a:ext cx="0" cy="956400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1" name="Google Shape;111;g36cd05b03bd_0_13"/>
            <p:cNvSpPr txBox="1"/>
            <p:nvPr/>
          </p:nvSpPr>
          <p:spPr>
            <a:xfrm>
              <a:off x="154627" y="397644"/>
              <a:ext cx="6297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5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5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5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5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5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6cd05b03bd_0_26"/>
          <p:cNvSpPr txBox="1"/>
          <p:nvPr/>
        </p:nvSpPr>
        <p:spPr>
          <a:xfrm>
            <a:off x="768150" y="527700"/>
            <a:ext cx="17151000" cy="97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rPr b="1" i="0" lang="en-US" sz="4128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Nuestros escenarios de trabajo:</a:t>
            </a:r>
            <a:endParaRPr b="1" i="0" sz="4128" u="none" cap="none" strike="noStrike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rPr b="1" lang="en-US" sz="36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Actividades:</a:t>
            </a:r>
            <a:endParaRPr b="1" sz="36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401828" lvl="0" marL="45720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E4194"/>
              </a:buClr>
              <a:buSzPts val="2728"/>
              <a:buFont typeface="Quicksand"/>
              <a:buChar char="●"/>
            </a:pPr>
            <a:r>
              <a:rPr b="1" lang="en-US" sz="27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Proyectos de Centro: “75 años de nuestra escuela” </a:t>
            </a:r>
            <a:r>
              <a:rPr lang="en-US" sz="27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(Investigación histórica y en oficios - Módulo introductorio); “Evento gastronómico en aula con familias”; “Muestra interactiva TO con familias”; “Actividades deportivas interinstitucionales”, “Educación inclusiva”.</a:t>
            </a:r>
            <a:endParaRPr sz="27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401828" lvl="0" marL="45720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E4194"/>
              </a:buClr>
              <a:buSzPts val="2728"/>
              <a:buFont typeface="Quicksand"/>
              <a:buChar char="●"/>
            </a:pPr>
            <a:r>
              <a:rPr b="1" lang="en-US" sz="27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Promoción de la Convivencia: </a:t>
            </a:r>
            <a:r>
              <a:rPr lang="en-US" sz="27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Actividades lúdicas - recreativas dentro y en otros centros; Salidas didácticas; Talleres “Ni silencio ni tabú”: Actividades para “Promoción de salud mental”; Interacción con las valijas de convivencia en EDT, Coordinaciones con estudiantes; Apropiación de espacios creativos en el centro (murales); Muestra de fin de año; Desfile de Belleza.</a:t>
            </a:r>
            <a:endParaRPr sz="27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401828" lvl="0" marL="45720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E4194"/>
              </a:buClr>
              <a:buSzPts val="2728"/>
              <a:buFont typeface="Quicksand"/>
              <a:buChar char="●"/>
            </a:pPr>
            <a:r>
              <a:rPr b="1" lang="en-US" sz="27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Actividades promotoras de participación: </a:t>
            </a:r>
            <a:r>
              <a:rPr lang="en-US" sz="27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Carteleras interactivas de “habilidades socioemocionales”; “Congreso Gastronómico en el Pabellón del Bicentenario”; “Feria educativa en la Plaza de Las Piedras”; Talleres de IA; Talleres de Promoción de salud (resucitación cardíaca; atención primaria en salud frente a un accidente); Foro “Tu Voz”; Olimpiadas de Robótica; Modelo de Naciones Unidas (15 y 16/11).</a:t>
            </a:r>
            <a:endParaRPr sz="27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17" name="Google Shape;117;g36cd05b03bd_0_26"/>
          <p:cNvGrpSpPr/>
          <p:nvPr/>
        </p:nvGrpSpPr>
        <p:grpSpPr>
          <a:xfrm>
            <a:off x="11947951" y="461015"/>
            <a:ext cx="5693249" cy="1135370"/>
            <a:chOff x="25400" y="0"/>
            <a:chExt cx="7590998" cy="1513826"/>
          </a:xfrm>
        </p:grpSpPr>
        <p:sp>
          <p:nvSpPr>
            <p:cNvPr id="118" name="Google Shape;118;g36cd05b03bd_0_26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19" name="Google Shape;119;g36cd05b03bd_0_26"/>
            <p:cNvCxnSpPr/>
            <p:nvPr/>
          </p:nvCxnSpPr>
          <p:spPr>
            <a:xfrm>
              <a:off x="25400" y="278652"/>
              <a:ext cx="0" cy="956400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0" name="Google Shape;120;g36cd05b03bd_0_26"/>
            <p:cNvSpPr txBox="1"/>
            <p:nvPr/>
          </p:nvSpPr>
          <p:spPr>
            <a:xfrm>
              <a:off x="154627" y="397644"/>
              <a:ext cx="6297300" cy="74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9cf0c4cbbd_0_6"/>
          <p:cNvSpPr txBox="1"/>
          <p:nvPr/>
        </p:nvSpPr>
        <p:spPr>
          <a:xfrm>
            <a:off x="768150" y="527700"/>
            <a:ext cx="17151000" cy="30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rPr b="1" i="0" lang="en-US" sz="4128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Nuestros escenarios de trabajo:</a:t>
            </a:r>
            <a:endParaRPr b="1" i="0" sz="4128" u="none" cap="none" strike="noStrike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rPr b="1" lang="en-US" sz="36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Actividades:</a:t>
            </a:r>
            <a:endParaRPr b="1" sz="36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t/>
            </a:r>
            <a:endParaRPr b="1" sz="36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t/>
            </a:r>
            <a:endParaRPr b="1" sz="36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26" name="Google Shape;126;g39cf0c4cbbd_0_6"/>
          <p:cNvGrpSpPr/>
          <p:nvPr/>
        </p:nvGrpSpPr>
        <p:grpSpPr>
          <a:xfrm>
            <a:off x="11947951" y="461015"/>
            <a:ext cx="5693249" cy="1135370"/>
            <a:chOff x="25400" y="0"/>
            <a:chExt cx="7590998" cy="1513826"/>
          </a:xfrm>
        </p:grpSpPr>
        <p:sp>
          <p:nvSpPr>
            <p:cNvPr id="127" name="Google Shape;127;g39cf0c4cbbd_0_6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28" name="Google Shape;128;g39cf0c4cbbd_0_6"/>
            <p:cNvCxnSpPr/>
            <p:nvPr/>
          </p:nvCxnSpPr>
          <p:spPr>
            <a:xfrm>
              <a:off x="25400" y="278652"/>
              <a:ext cx="0" cy="956400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9" name="Google Shape;129;g39cf0c4cbbd_0_6"/>
            <p:cNvSpPr txBox="1"/>
            <p:nvPr/>
          </p:nvSpPr>
          <p:spPr>
            <a:xfrm>
              <a:off x="154627" y="397644"/>
              <a:ext cx="6297300" cy="74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0" name="Google Shape;130;g39cf0c4cbbd_0_6" title="Memoria Anual 2025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2900" y="1965825"/>
            <a:ext cx="14630352" cy="822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6cd05b03bd_0_43"/>
          <p:cNvSpPr txBox="1"/>
          <p:nvPr/>
        </p:nvSpPr>
        <p:spPr>
          <a:xfrm>
            <a:off x="285750" y="247650"/>
            <a:ext cx="17811900" cy="9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63"/>
              <a:buFont typeface="Arial"/>
              <a:buNone/>
            </a:pPr>
            <a:r>
              <a:rPr b="1" i="0" lang="en-US" sz="4163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Hacia dónde queremos ir</a:t>
            </a:r>
            <a:r>
              <a:rPr b="1" lang="en-US" sz="41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…</a:t>
            </a:r>
            <a:endParaRPr b="1" sz="416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423100" lvl="0" marL="45720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0E4194"/>
              </a:buClr>
              <a:buSzPts val="3063"/>
              <a:buFont typeface="Quicksand"/>
              <a:buChar char="●"/>
            </a:pPr>
            <a:r>
              <a:rPr lang="en-US" sz="30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Desafíos colectivos consensuados con la Comunidad Educativa: caminar unidos para lograr</a:t>
            </a:r>
            <a:endParaRPr sz="306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“</a:t>
            </a:r>
            <a:r>
              <a:rPr b="1" lang="en-US" sz="30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UN CENTRO EDUCATIVO SALUDABLE</a:t>
            </a:r>
            <a:r>
              <a:rPr lang="en-US" sz="30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”</a:t>
            </a:r>
            <a:endParaRPr sz="306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518350" lvl="0" marL="45720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563"/>
              <a:buFont typeface="Quicksand"/>
              <a:buChar char="●"/>
            </a:pPr>
            <a:r>
              <a:rPr b="1" lang="en-US" sz="3063">
                <a:solidFill>
                  <a:srgbClr val="0B5394"/>
                </a:solidFill>
                <a:latin typeface="Quicksand"/>
                <a:ea typeface="Quicksand"/>
                <a:cs typeface="Quicksand"/>
                <a:sym typeface="Quicksand"/>
              </a:rPr>
              <a:t>Metas a corto, mediano y largo plazo: </a:t>
            </a:r>
            <a:endParaRPr b="1" sz="3063">
              <a:solidFill>
                <a:srgbClr val="0B53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63">
              <a:solidFill>
                <a:srgbClr val="0B53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Fortalecer los espacios de integración docentes</a:t>
            </a:r>
            <a:r>
              <a:rPr b="1" lang="en-US" sz="2400" u="sng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:</a:t>
            </a:r>
            <a:r>
              <a:rPr lang="en-US" sz="24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en las Coordinaciones de centro,  para lograr una mejor convivencia en el aula y mejorar los logros de aprendizajes de los estudiantes.</a:t>
            </a:r>
            <a:endParaRPr sz="240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Trabajar en la convivencia dentro del centro</a:t>
            </a:r>
            <a:r>
              <a:rPr lang="en-US" sz="24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: con los estudiantes dentro y fuera del aula con la comunidad educativa., para mejorar los logros de aprendizaje.</a:t>
            </a:r>
            <a:endParaRPr sz="240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F497D"/>
                </a:solidFill>
                <a:latin typeface="Quicksand"/>
                <a:ea typeface="Quicksand"/>
                <a:cs typeface="Quicksand"/>
                <a:sym typeface="Quicksand"/>
              </a:rPr>
              <a:t>Fomentar el trabajo interdisciplinar y la participación docente: </a:t>
            </a:r>
            <a:r>
              <a:rPr lang="en-US" sz="2400">
                <a:solidFill>
                  <a:srgbClr val="1F497D"/>
                </a:solidFill>
                <a:latin typeface="Quicksand"/>
                <a:ea typeface="Quicksand"/>
                <a:cs typeface="Quicksand"/>
                <a:sym typeface="Quicksand"/>
              </a:rPr>
              <a:t>en proyectos de nivel, para el desarrollo integral de las competencias.</a:t>
            </a:r>
            <a:endParaRPr sz="2400">
              <a:solidFill>
                <a:srgbClr val="1F497D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F497D"/>
                </a:solidFill>
                <a:latin typeface="Quicksand"/>
                <a:ea typeface="Quicksand"/>
                <a:cs typeface="Quicksand"/>
                <a:sym typeface="Quicksand"/>
              </a:rPr>
              <a:t>Promover la integración de las familias </a:t>
            </a:r>
            <a:r>
              <a:rPr b="1" lang="en-US" sz="24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y la comunidad </a:t>
            </a:r>
            <a:r>
              <a:rPr b="1" lang="en-US" sz="2400">
                <a:solidFill>
                  <a:srgbClr val="1F497D"/>
                </a:solidFill>
                <a:latin typeface="Quicksand"/>
                <a:ea typeface="Quicksand"/>
                <a:cs typeface="Quicksand"/>
                <a:sym typeface="Quicksand"/>
              </a:rPr>
              <a:t>al centro</a:t>
            </a:r>
            <a:r>
              <a:rPr lang="en-US" sz="2400">
                <a:solidFill>
                  <a:srgbClr val="1F497D"/>
                </a:solidFill>
                <a:latin typeface="Quicksand"/>
                <a:ea typeface="Quicksand"/>
                <a:cs typeface="Quicksand"/>
                <a:sym typeface="Quicksand"/>
              </a:rPr>
              <a:t>: continuar mejorando los vínculos con las familias, para lograr mejorar la participación en clase y los resultados académicos. Seguir trabajando con las Redes Institucionales Zonales.</a:t>
            </a:r>
            <a:endParaRPr sz="2400">
              <a:solidFill>
                <a:srgbClr val="1F497D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F497D"/>
                </a:solidFill>
                <a:latin typeface="Quicksand"/>
                <a:ea typeface="Quicksand"/>
                <a:cs typeface="Quicksand"/>
                <a:sym typeface="Quicksand"/>
              </a:rPr>
              <a:t>Fortalecer la inclusión educativa: </a:t>
            </a:r>
            <a:r>
              <a:rPr lang="en-US" sz="2400">
                <a:solidFill>
                  <a:srgbClr val="1F497D"/>
                </a:solidFill>
                <a:latin typeface="Quicksand"/>
                <a:ea typeface="Quicksand"/>
                <a:cs typeface="Quicksand"/>
                <a:sym typeface="Quicksand"/>
              </a:rPr>
              <a:t>continuar trabajando como un centro inclusivo. Contamos con estudiantes en silla de ruedas, con baja visión y sordos, entre otros. Reconocer la diversidad en aula como una fortaleza del proceso de aprendizaje.</a:t>
            </a:r>
            <a:endParaRPr sz="446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36" name="Google Shape;136;g36cd05b03bd_0_43"/>
          <p:cNvGrpSpPr/>
          <p:nvPr/>
        </p:nvGrpSpPr>
        <p:grpSpPr>
          <a:xfrm>
            <a:off x="11947951" y="159440"/>
            <a:ext cx="5693249" cy="1135370"/>
            <a:chOff x="25400" y="0"/>
            <a:chExt cx="7590998" cy="1513826"/>
          </a:xfrm>
        </p:grpSpPr>
        <p:sp>
          <p:nvSpPr>
            <p:cNvPr id="137" name="Google Shape;137;g36cd05b03bd_0_43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38" name="Google Shape;138;g36cd05b03bd_0_43"/>
            <p:cNvCxnSpPr/>
            <p:nvPr/>
          </p:nvCxnSpPr>
          <p:spPr>
            <a:xfrm>
              <a:off x="25400" y="278652"/>
              <a:ext cx="0" cy="956400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9" name="Google Shape;139;g36cd05b03bd_0_43"/>
            <p:cNvSpPr txBox="1"/>
            <p:nvPr/>
          </p:nvSpPr>
          <p:spPr>
            <a:xfrm>
              <a:off x="154627" y="397644"/>
              <a:ext cx="6297300" cy="74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6cd05b03bd_0_51"/>
          <p:cNvSpPr txBox="1"/>
          <p:nvPr/>
        </p:nvSpPr>
        <p:spPr>
          <a:xfrm>
            <a:off x="518000" y="661050"/>
            <a:ext cx="17330400" cy="7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63"/>
              <a:buFont typeface="Arial"/>
              <a:buNone/>
            </a:pPr>
            <a:r>
              <a:rPr b="1" i="0" lang="en-US" sz="4563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Hacia dónde queremos ir</a:t>
            </a:r>
            <a:r>
              <a:rPr b="1" lang="en-US" sz="45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…</a:t>
            </a:r>
            <a:endParaRPr b="1" sz="456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Desafíos colectivos consensuados, con la comunidad educativa: </a:t>
            </a:r>
            <a:endParaRPr sz="306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                          “ </a:t>
            </a:r>
            <a:r>
              <a:rPr b="1" lang="en-US" sz="30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UN CENTRO EDUCATIVO SALUDABLE</a:t>
            </a:r>
            <a:r>
              <a:rPr lang="en-US" sz="30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”</a:t>
            </a:r>
            <a:endParaRPr sz="306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F497D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F497D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F497D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F497D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0">
                <a:solidFill>
                  <a:srgbClr val="1F497D"/>
                </a:solidFill>
                <a:latin typeface="Quicksand"/>
                <a:ea typeface="Quicksand"/>
                <a:cs typeface="Quicksand"/>
                <a:sym typeface="Quicksand"/>
              </a:rPr>
              <a:t>	</a:t>
            </a:r>
            <a:endParaRPr sz="3050">
              <a:solidFill>
                <a:srgbClr val="1F497D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50">
              <a:solidFill>
                <a:srgbClr val="1F497D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50">
              <a:solidFill>
                <a:srgbClr val="1F497D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6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45" name="Google Shape;145;g36cd05b03bd_0_51"/>
          <p:cNvGrpSpPr/>
          <p:nvPr/>
        </p:nvGrpSpPr>
        <p:grpSpPr>
          <a:xfrm>
            <a:off x="11947951" y="159440"/>
            <a:ext cx="5693249" cy="1135370"/>
            <a:chOff x="25400" y="0"/>
            <a:chExt cx="7590998" cy="1513826"/>
          </a:xfrm>
        </p:grpSpPr>
        <p:sp>
          <p:nvSpPr>
            <p:cNvPr id="146" name="Google Shape;146;g36cd05b03bd_0_51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47" name="Google Shape;147;g36cd05b03bd_0_51"/>
            <p:cNvCxnSpPr/>
            <p:nvPr/>
          </p:nvCxnSpPr>
          <p:spPr>
            <a:xfrm>
              <a:off x="25400" y="278652"/>
              <a:ext cx="0" cy="956400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8" name="Google Shape;148;g36cd05b03bd_0_51"/>
            <p:cNvSpPr txBox="1"/>
            <p:nvPr/>
          </p:nvSpPr>
          <p:spPr>
            <a:xfrm>
              <a:off x="154627" y="397644"/>
              <a:ext cx="6297300" cy="74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9" name="Google Shape;149;g36cd05b03bd_0_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4050" y="3073875"/>
            <a:ext cx="7789251" cy="67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