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Quicksan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288">
          <p15:clr>
            <a:srgbClr val="747775"/>
          </p15:clr>
        </p15:guide>
      </p15:sldGuideLst>
    </p:ext>
    <p:ext uri="GoogleSlidesCustomDataVersion2">
      <go:slidesCustomData xmlns:go="http://customooxmlschemas.google.com/" r:id="rId14" roundtripDataSignature="AMtx7mhN3REz8uIY0AyNmnx1Z91MeiTP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icksand-bold.fntdata"/><Relationship Id="rId12" Type="http://schemas.openxmlformats.org/officeDocument/2006/relationships/font" Target="fonts/Quicksa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b47fc816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9b47fc816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1" Type="http://schemas.openxmlformats.org/officeDocument/2006/relationships/image" Target="../media/image10.png"/><Relationship Id="rId10" Type="http://schemas.openxmlformats.org/officeDocument/2006/relationships/image" Target="../media/image23.png"/><Relationship Id="rId9" Type="http://schemas.openxmlformats.org/officeDocument/2006/relationships/image" Target="../media/image9.png"/><Relationship Id="rId5" Type="http://schemas.openxmlformats.org/officeDocument/2006/relationships/image" Target="../media/image24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9.png"/><Relationship Id="rId13" Type="http://schemas.openxmlformats.org/officeDocument/2006/relationships/image" Target="../media/image2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5" Type="http://schemas.openxmlformats.org/officeDocument/2006/relationships/image" Target="../media/image16.png"/><Relationship Id="rId1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5"/>
          <p:cNvGrpSpPr/>
          <p:nvPr/>
        </p:nvGrpSpPr>
        <p:grpSpPr>
          <a:xfrm>
            <a:off x="7032960" y="4135052"/>
            <a:ext cx="8024447" cy="1895447"/>
            <a:chOff x="115706" y="-104775"/>
            <a:chExt cx="10699262" cy="2527263"/>
          </a:xfrm>
        </p:grpSpPr>
        <p:cxnSp>
          <p:nvCxnSpPr>
            <p:cNvPr id="85" name="Google Shape;85;p5"/>
            <p:cNvCxnSpPr/>
            <p:nvPr/>
          </p:nvCxnSpPr>
          <p:spPr>
            <a:xfrm>
              <a:off x="115706" y="121479"/>
              <a:ext cx="0" cy="2179529"/>
            </a:xfrm>
            <a:prstGeom prst="straightConnector1">
              <a:avLst/>
            </a:prstGeom>
            <a:noFill/>
            <a:ln cap="flat" cmpd="sng" w="2314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6" name="Google Shape;86;p5"/>
            <p:cNvSpPr txBox="1"/>
            <p:nvPr/>
          </p:nvSpPr>
          <p:spPr>
            <a:xfrm>
              <a:off x="588854" y="-104775"/>
              <a:ext cx="10226114" cy="2527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82"/>
                <a:buFont typeface="Arial"/>
                <a:buNone/>
              </a:pPr>
              <a:r>
                <a:rPr b="1" i="0" lang="en-US" sz="568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Presentación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79"/>
                <a:buFont typeface="Arial"/>
                <a:buNone/>
              </a:pPr>
              <a:r>
                <a:rPr b="1" i="0" lang="en-US" sz="5379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por Escuelas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5"/>
          <p:cNvSpPr/>
          <p:nvPr/>
        </p:nvSpPr>
        <p:spPr>
          <a:xfrm>
            <a:off x="2829107" y="3691850"/>
            <a:ext cx="3592897" cy="2338649"/>
          </a:xfrm>
          <a:custGeom>
            <a:rect b="b" l="l" r="r" t="t"/>
            <a:pathLst>
              <a:path extrusionOk="0" h="2338649" w="3592897">
                <a:moveTo>
                  <a:pt x="0" y="0"/>
                </a:moveTo>
                <a:lnTo>
                  <a:pt x="3592897" y="0"/>
                </a:lnTo>
                <a:lnTo>
                  <a:pt x="3592897" y="2338649"/>
                </a:lnTo>
                <a:lnTo>
                  <a:pt x="0" y="2338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5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89" name="Google Shape;89;p5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0" name="Google Shape;90;p5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1" name="Google Shape;91;p5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6"/>
          <p:cNvCxnSpPr/>
          <p:nvPr/>
        </p:nvCxnSpPr>
        <p:spPr>
          <a:xfrm>
            <a:off x="9134250" y="2903175"/>
            <a:ext cx="19500" cy="4103100"/>
          </a:xfrm>
          <a:prstGeom prst="straightConnector1">
            <a:avLst/>
          </a:prstGeom>
          <a:noFill/>
          <a:ln cap="flat" cmpd="sng" w="171450">
            <a:solidFill>
              <a:srgbClr val="0E41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6"/>
          <p:cNvSpPr txBox="1"/>
          <p:nvPr/>
        </p:nvSpPr>
        <p:spPr>
          <a:xfrm>
            <a:off x="9107125" y="3585400"/>
            <a:ext cx="86508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6912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Escuela Técnica </a:t>
            </a:r>
            <a:endParaRPr b="1" sz="6912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13"/>
              <a:buFont typeface="Arial"/>
              <a:buNone/>
            </a:pPr>
            <a:r>
              <a:rPr b="1" lang="en-US" sz="981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Vista Linda</a:t>
            </a:r>
            <a:endParaRPr b="0" i="0" sz="5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6"/>
          <p:cNvGrpSpPr/>
          <p:nvPr/>
        </p:nvGrpSpPr>
        <p:grpSpPr>
          <a:xfrm>
            <a:off x="10042700" y="461025"/>
            <a:ext cx="7600858" cy="1700216"/>
            <a:chOff x="25400" y="0"/>
            <a:chExt cx="7593264" cy="2266954"/>
          </a:xfrm>
        </p:grpSpPr>
        <p:sp>
          <p:nvSpPr>
            <p:cNvPr id="99" name="Google Shape;99;p6"/>
            <p:cNvSpPr/>
            <p:nvPr/>
          </p:nvSpPr>
          <p:spPr>
            <a:xfrm>
              <a:off x="4771506" y="0"/>
              <a:ext cx="2847158" cy="2266954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0" name="Google Shape;100;p6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1" name="Google Shape;101;p6"/>
            <p:cNvSpPr txBox="1"/>
            <p:nvPr/>
          </p:nvSpPr>
          <p:spPr>
            <a:xfrm>
              <a:off x="154627" y="397644"/>
              <a:ext cx="6297300" cy="9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201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201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201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201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2012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" name="Google Shape;10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65" y="1045663"/>
            <a:ext cx="7763875" cy="78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/>
          <p:nvPr/>
        </p:nvSpPr>
        <p:spPr>
          <a:xfrm>
            <a:off x="1293601" y="685429"/>
            <a:ext cx="81369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53"/>
              <a:buFont typeface="Arial"/>
              <a:buNone/>
            </a:pPr>
            <a:r>
              <a:rPr b="1" i="0" lang="en-US" sz="4953" u="sng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La Escuela que tenemos</a:t>
            </a:r>
            <a:endParaRPr b="0" i="0" sz="14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1175821" y="3428988"/>
            <a:ext cx="104490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Cantidad de Estudiantes: 650</a:t>
            </a: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1293600" y="4069200"/>
            <a:ext cx="16809000" cy="5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359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Oferta Educativa 2026</a:t>
            </a:r>
            <a:r>
              <a:rPr b="1" i="0" lang="en-US" sz="4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i="0" lang="en-US" sz="30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FPB (1º 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Alimentación; 2º Construcción) - Rumbo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i="0" lang="en-US" sz="30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EBI (Innovación un 7º </a:t>
            </a: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 tiempo extendido, cuatro 7º, cinco 8º y cinco 9º)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BT (Deporte, Asistente comunitario y Gestión y Administración)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30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BTP (Cocina, Instalaciones eléctricas, Indumentaria textil y Soporte técnico informático)</a:t>
            </a:r>
            <a:endParaRPr sz="30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t/>
            </a:r>
            <a:endParaRPr b="1"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638913" y="1619525"/>
            <a:ext cx="82692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i="0" lang="en-US" sz="2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Equipo de Gestión</a:t>
            </a:r>
            <a:r>
              <a:rPr b="1" i="0" lang="en-US" sz="260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b="1" i="0" sz="260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2600"/>
              <a:buFont typeface="Quicksand"/>
              <a:buChar char="➔"/>
            </a:pPr>
            <a:r>
              <a:rPr i="1" lang="en-US" sz="26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Directora Prof. Leticia Gismero</a:t>
            </a:r>
            <a:endParaRPr i="1" sz="26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2600"/>
              <a:buFont typeface="Quicksand"/>
              <a:buChar char="➔"/>
            </a:pPr>
            <a:r>
              <a:rPr i="1" lang="en-US" sz="260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Subdirectora Prof. Mirian Aladio</a:t>
            </a:r>
            <a:endParaRPr i="1" sz="260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293604" y="7284837"/>
            <a:ext cx="163800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Figuras de acompañamiento con las que cuenta el centro</a:t>
            </a:r>
            <a:r>
              <a:rPr lang="en-US" sz="4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:</a:t>
            </a:r>
            <a:endParaRPr sz="4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0" i="0" lang="en-US" sz="3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Adscriptos 11 , Horas de Educadores 180</a:t>
            </a: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y </a:t>
            </a:r>
            <a:r>
              <a:rPr b="0" i="0" lang="en-US" sz="3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DOA 1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1293604" y="8904085"/>
            <a:ext cx="138264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b="1" i="0" lang="en-US" sz="3160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Indicadores de aprobación por nivel educativo</a:t>
            </a:r>
            <a:endParaRPr b="1" i="0" sz="3160" u="none" cap="none" strike="noStrike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60"/>
              <a:buFont typeface="Arial"/>
              <a:buNone/>
            </a:pPr>
            <a:r>
              <a:rPr lang="en-US" sz="3160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Proyección aprobación: EBI 80% y Bachillerato 63%</a:t>
            </a:r>
            <a:endParaRPr sz="3160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13" name="Google Shape;113;p7"/>
          <p:cNvGrpSpPr/>
          <p:nvPr/>
        </p:nvGrpSpPr>
        <p:grpSpPr>
          <a:xfrm>
            <a:off x="11290400" y="685425"/>
            <a:ext cx="6509974" cy="1860481"/>
            <a:chOff x="25400" y="-1245467"/>
            <a:chExt cx="7593577" cy="2480641"/>
          </a:xfrm>
        </p:grpSpPr>
        <p:sp>
          <p:nvSpPr>
            <p:cNvPr id="114" name="Google Shape;114;p7"/>
            <p:cNvSpPr/>
            <p:nvPr/>
          </p:nvSpPr>
          <p:spPr>
            <a:xfrm>
              <a:off x="4399185" y="-1245467"/>
              <a:ext cx="3219793" cy="2024742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15" name="Google Shape;115;p7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6" name="Google Shape;116;p7"/>
            <p:cNvSpPr txBox="1"/>
            <p:nvPr/>
          </p:nvSpPr>
          <p:spPr>
            <a:xfrm>
              <a:off x="154632" y="-1013237"/>
              <a:ext cx="6558900" cy="14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900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900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900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/>
        </p:nvSpPr>
        <p:spPr>
          <a:xfrm>
            <a:off x="1137425" y="461021"/>
            <a:ext cx="94197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i="0" lang="en-US" sz="4628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Nuestros escenarios de trabajo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8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23" name="Google Shape;123;p8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4" name="Google Shape;124;p8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5" name="Google Shape;125;p8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8"/>
          <p:cNvSpPr txBox="1"/>
          <p:nvPr/>
        </p:nvSpPr>
        <p:spPr>
          <a:xfrm>
            <a:off x="366600" y="1596363"/>
            <a:ext cx="17554800" cy="13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1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Desarrollar y profundizar la dimensión “Clima y </a:t>
            </a:r>
            <a:r>
              <a:rPr b="1" lang="en-US" sz="41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Convivencia</a:t>
            </a:r>
            <a:r>
              <a:rPr b="1" lang="en-US" sz="41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”</a:t>
            </a: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4628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21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Herramienta de apoyo para la autoevaluación de centros educativos – ANEP –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675" y="3914350"/>
            <a:ext cx="5274001" cy="25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3873"/>
          <a:stretch/>
        </p:blipFill>
        <p:spPr>
          <a:xfrm>
            <a:off x="6736100" y="3931913"/>
            <a:ext cx="3001375" cy="242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5675" y="6371725"/>
            <a:ext cx="2435225" cy="21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7">
            <a:alphaModFix/>
          </a:blip>
          <a:srcRect b="11503" l="0" r="0" t="-2727"/>
          <a:stretch/>
        </p:blipFill>
        <p:spPr>
          <a:xfrm>
            <a:off x="8698401" y="6371725"/>
            <a:ext cx="4048678" cy="210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30901" y="6355063"/>
            <a:ext cx="4667501" cy="210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37475" y="3946575"/>
            <a:ext cx="4330675" cy="245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10">
            <a:alphaModFix/>
          </a:blip>
          <a:srcRect b="0" l="0" r="5195" t="0"/>
          <a:stretch/>
        </p:blipFill>
        <p:spPr>
          <a:xfrm>
            <a:off x="14068150" y="3914338"/>
            <a:ext cx="2845375" cy="25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79356" y="6371726"/>
            <a:ext cx="4430431" cy="210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366600" y="8753200"/>
            <a:ext cx="170277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2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Campamentos autogestionados - Talleres - Espacios recreativos (patio) - Salidas didácticas - Coro - Ronda de mates - Acompañamiento pedagógico - Comisión salud - Desayunos y meriendas</a:t>
            </a: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541675" y="3061500"/>
            <a:ext cx="170277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Acompañamiento y Extensión del tiempo pedagógico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g39b47fc8160_0_14"/>
          <p:cNvGrpSpPr/>
          <p:nvPr/>
        </p:nvGrpSpPr>
        <p:grpSpPr>
          <a:xfrm>
            <a:off x="11947951" y="461015"/>
            <a:ext cx="5693249" cy="1135370"/>
            <a:chOff x="25400" y="0"/>
            <a:chExt cx="7590998" cy="1513826"/>
          </a:xfrm>
        </p:grpSpPr>
        <p:sp>
          <p:nvSpPr>
            <p:cNvPr id="142" name="Google Shape;142;g39b47fc8160_0_14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43" name="Google Shape;143;g39b47fc8160_0_14"/>
            <p:cNvCxnSpPr/>
            <p:nvPr/>
          </p:nvCxnSpPr>
          <p:spPr>
            <a:xfrm>
              <a:off x="25400" y="278652"/>
              <a:ext cx="0" cy="956400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4" name="Google Shape;144;g39b47fc8160_0_14"/>
            <p:cNvSpPr txBox="1"/>
            <p:nvPr/>
          </p:nvSpPr>
          <p:spPr>
            <a:xfrm>
              <a:off x="154627" y="397644"/>
              <a:ext cx="629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" name="Google Shape;145;g39b47fc8160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187558"/>
            <a:ext cx="5848351" cy="2961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9b47fc8160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912800"/>
            <a:ext cx="5848350" cy="3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9b47fc8160_0_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322225"/>
            <a:ext cx="3750125" cy="35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9b47fc8160_0_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2521" y="322225"/>
            <a:ext cx="5567204" cy="35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9b47fc8160_0_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69725" y="322225"/>
            <a:ext cx="8513476" cy="35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9b47fc8160_0_14"/>
          <p:cNvPicPr preferRelativeResize="0"/>
          <p:nvPr/>
        </p:nvPicPr>
        <p:blipFill rotWithShape="1">
          <a:blip r:embed="rId9">
            <a:alphaModFix/>
          </a:blip>
          <a:srcRect b="0" l="0" r="-6518" t="0"/>
          <a:stretch/>
        </p:blipFill>
        <p:spPr>
          <a:xfrm>
            <a:off x="6000750" y="7187550"/>
            <a:ext cx="3644974" cy="29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9b47fc8160_0_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00750" y="3912801"/>
            <a:ext cx="3421750" cy="35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9b47fc8160_0_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69724" y="3912800"/>
            <a:ext cx="3552825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9b47fc8160_0_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469725" y="7503375"/>
            <a:ext cx="3468975" cy="27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9b47fc8160_0_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069775" y="4011900"/>
            <a:ext cx="4913424" cy="35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9b47fc8160_0_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949899" y="7571300"/>
            <a:ext cx="2280106" cy="258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9b47fc8160_0_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167550" y="7548900"/>
            <a:ext cx="2815650" cy="25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9b47fc8160_0_14"/>
          <p:cNvSpPr txBox="1"/>
          <p:nvPr/>
        </p:nvSpPr>
        <p:spPr>
          <a:xfrm>
            <a:off x="9993075" y="672450"/>
            <a:ext cx="76482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28"/>
              <a:buFont typeface="Arial"/>
              <a:buNone/>
            </a:pP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Proyectos </a:t>
            </a:r>
            <a:r>
              <a:rPr b="1" lang="en-US" sz="4628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académicos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/>
        </p:nvSpPr>
        <p:spPr>
          <a:xfrm>
            <a:off x="1367500" y="1163680"/>
            <a:ext cx="7496841" cy="779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i="0" lang="en-US" sz="4563" u="none" cap="none" strike="noStrike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Hacia dónde queremos 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9"/>
          <p:cNvGrpSpPr/>
          <p:nvPr/>
        </p:nvGrpSpPr>
        <p:grpSpPr>
          <a:xfrm>
            <a:off x="11947951" y="461015"/>
            <a:ext cx="5693248" cy="1135370"/>
            <a:chOff x="25400" y="0"/>
            <a:chExt cx="7590998" cy="1513826"/>
          </a:xfrm>
        </p:grpSpPr>
        <p:sp>
          <p:nvSpPr>
            <p:cNvPr id="164" name="Google Shape;164;p9"/>
            <p:cNvSpPr/>
            <p:nvPr/>
          </p:nvSpPr>
          <p:spPr>
            <a:xfrm>
              <a:off x="5287434" y="0"/>
              <a:ext cx="2328964" cy="1513826"/>
            </a:xfrm>
            <a:custGeom>
              <a:rect b="b" l="l" r="r" t="t"/>
              <a:pathLst>
                <a:path extrusionOk="0" h="1513826" w="2328964">
                  <a:moveTo>
                    <a:pt x="0" y="0"/>
                  </a:moveTo>
                  <a:lnTo>
                    <a:pt x="2328964" y="0"/>
                  </a:lnTo>
                  <a:lnTo>
                    <a:pt x="2328964" y="1513826"/>
                  </a:lnTo>
                  <a:lnTo>
                    <a:pt x="0" y="151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65" name="Google Shape;165;p9"/>
            <p:cNvCxnSpPr/>
            <p:nvPr/>
          </p:nvCxnSpPr>
          <p:spPr>
            <a:xfrm>
              <a:off x="25400" y="278652"/>
              <a:ext cx="0" cy="956522"/>
            </a:xfrm>
            <a:prstGeom prst="straightConnector1">
              <a:avLst/>
            </a:prstGeom>
            <a:noFill/>
            <a:ln cap="flat" cmpd="sng" w="50800">
              <a:solidFill>
                <a:srgbClr val="0E41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6" name="Google Shape;166;p9"/>
            <p:cNvSpPr txBox="1"/>
            <p:nvPr/>
          </p:nvSpPr>
          <p:spPr>
            <a:xfrm>
              <a:off x="154627" y="397644"/>
              <a:ext cx="6297289" cy="689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Encuentros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que</a:t>
              </a: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 cuentan</a:t>
              </a:r>
              <a:r>
                <a:rPr b="0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4005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13"/>
                <a:buFont typeface="Arial"/>
                <a:buNone/>
              </a:pPr>
              <a:r>
                <a:rPr b="1" i="0" lang="en-US" sz="1513" u="none" cap="none" strike="noStrike">
                  <a:solidFill>
                    <a:srgbClr val="0E4194"/>
                  </a:solidFill>
                  <a:latin typeface="Quicksand"/>
                  <a:ea typeface="Quicksand"/>
                  <a:cs typeface="Quicksand"/>
                  <a:sym typeface="Quicksand"/>
                </a:rPr>
                <a:t>UTU presenta su propuesta Regional por Escuela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500" y="2130425"/>
            <a:ext cx="6674850" cy="780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1581175" y="2586143"/>
            <a:ext cx="6247500" cy="16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3"/>
              <a:buFont typeface="Arial"/>
              <a:buNone/>
            </a:pPr>
            <a:r>
              <a:rPr b="1" lang="en-US" sz="45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CULTURA ORGANIZACIONAL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9145850" y="2726700"/>
            <a:ext cx="8760000" cy="5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42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63"/>
              <a:buFont typeface="Quicksand"/>
              <a:buChar char="●"/>
            </a:pPr>
            <a:r>
              <a:rPr b="1" lang="en-US" sz="33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Pedagogía de la cercanía y ambiente seguro.</a:t>
            </a:r>
            <a:endParaRPr b="1" sz="33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42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63"/>
              <a:buFont typeface="Quicksand"/>
              <a:buChar char="●"/>
            </a:pPr>
            <a:r>
              <a:rPr b="1" lang="en-US" sz="33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Altas expectativas académicas.</a:t>
            </a:r>
            <a:endParaRPr b="1" sz="33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42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63"/>
              <a:buFont typeface="Quicksand"/>
              <a:buChar char="●"/>
            </a:pPr>
            <a:r>
              <a:rPr b="1" lang="en-US" sz="33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Involucramiento de las familias.</a:t>
            </a:r>
            <a:endParaRPr b="1" sz="33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421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E4194"/>
              </a:buClr>
              <a:buSzPts val="3363"/>
              <a:buFont typeface="Quicksand"/>
              <a:buChar char="●"/>
            </a:pPr>
            <a:r>
              <a:rPr b="1" lang="en-US" sz="3363">
                <a:solidFill>
                  <a:srgbClr val="0E4194"/>
                </a:solidFill>
                <a:latin typeface="Quicksand"/>
                <a:ea typeface="Quicksand"/>
                <a:cs typeface="Quicksand"/>
                <a:sym typeface="Quicksand"/>
              </a:rPr>
              <a:t>Equipo docente motivado y alineado con los objetivos del centro.</a:t>
            </a:r>
            <a:endParaRPr b="1" sz="3363">
              <a:solidFill>
                <a:srgbClr val="0E4194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