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Quicksand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3" roundtripDataSignature="AMtx7mgp3lgbDQCFzY0OT24iWVFsNNqz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Quicksand-regular.fntdata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font" Target="fonts/Quicksan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5"/>
          <p:cNvGrpSpPr/>
          <p:nvPr/>
        </p:nvGrpSpPr>
        <p:grpSpPr>
          <a:xfrm>
            <a:off x="7032960" y="4135052"/>
            <a:ext cx="8024447" cy="1895447"/>
            <a:chOff x="115706" y="-104775"/>
            <a:chExt cx="10699262" cy="2527263"/>
          </a:xfrm>
        </p:grpSpPr>
        <p:cxnSp>
          <p:nvCxnSpPr>
            <p:cNvPr id="85" name="Google Shape;85;p5"/>
            <p:cNvCxnSpPr/>
            <p:nvPr/>
          </p:nvCxnSpPr>
          <p:spPr>
            <a:xfrm>
              <a:off x="115706" y="121479"/>
              <a:ext cx="0" cy="2179529"/>
            </a:xfrm>
            <a:prstGeom prst="straightConnector1">
              <a:avLst/>
            </a:prstGeom>
            <a:noFill/>
            <a:ln cap="flat" cmpd="sng" w="2314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6" name="Google Shape;86;p5"/>
            <p:cNvSpPr txBox="1"/>
            <p:nvPr/>
          </p:nvSpPr>
          <p:spPr>
            <a:xfrm>
              <a:off x="588854" y="-104775"/>
              <a:ext cx="10226114" cy="2527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682"/>
                <a:buFont typeface="Arial"/>
                <a:buNone/>
              </a:pPr>
              <a:r>
                <a:rPr b="1" i="0" lang="en-US" sz="5682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Presentación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99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379"/>
                <a:buFont typeface="Arial"/>
                <a:buNone/>
              </a:pPr>
              <a:r>
                <a:rPr b="1" i="0" lang="en-US" sz="5379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por Escuelas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5"/>
          <p:cNvSpPr/>
          <p:nvPr/>
        </p:nvSpPr>
        <p:spPr>
          <a:xfrm>
            <a:off x="2829107" y="3691850"/>
            <a:ext cx="3592897" cy="2338649"/>
          </a:xfrm>
          <a:custGeom>
            <a:rect b="b" l="l" r="r" t="t"/>
            <a:pathLst>
              <a:path extrusionOk="0" h="2338649" w="3592897">
                <a:moveTo>
                  <a:pt x="0" y="0"/>
                </a:moveTo>
                <a:lnTo>
                  <a:pt x="3592897" y="0"/>
                </a:lnTo>
                <a:lnTo>
                  <a:pt x="3592897" y="2338649"/>
                </a:lnTo>
                <a:lnTo>
                  <a:pt x="0" y="2338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8" name="Google Shape;88;p5"/>
          <p:cNvGrpSpPr/>
          <p:nvPr/>
        </p:nvGrpSpPr>
        <p:grpSpPr>
          <a:xfrm>
            <a:off x="11947951" y="461015"/>
            <a:ext cx="5693248" cy="1135370"/>
            <a:chOff x="25400" y="0"/>
            <a:chExt cx="7590998" cy="1513826"/>
          </a:xfrm>
        </p:grpSpPr>
        <p:sp>
          <p:nvSpPr>
            <p:cNvPr id="89" name="Google Shape;89;p5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90" name="Google Shape;90;p5"/>
            <p:cNvCxnSpPr/>
            <p:nvPr/>
          </p:nvCxnSpPr>
          <p:spPr>
            <a:xfrm>
              <a:off x="25400" y="278652"/>
              <a:ext cx="0" cy="956522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1" name="Google Shape;91;p5"/>
            <p:cNvSpPr txBox="1"/>
            <p:nvPr/>
          </p:nvSpPr>
          <p:spPr>
            <a:xfrm>
              <a:off x="154627" y="397644"/>
              <a:ext cx="6297289" cy="689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oogle Shape;96;p6"/>
          <p:cNvCxnSpPr/>
          <p:nvPr/>
        </p:nvCxnSpPr>
        <p:spPr>
          <a:xfrm>
            <a:off x="8105916" y="4524507"/>
            <a:ext cx="0" cy="1614788"/>
          </a:xfrm>
          <a:prstGeom prst="straightConnector1">
            <a:avLst/>
          </a:prstGeom>
          <a:noFill/>
          <a:ln cap="flat" cmpd="sng" w="171450">
            <a:solidFill>
              <a:srgbClr val="0E419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" name="Google Shape;97;p6"/>
          <p:cNvSpPr txBox="1"/>
          <p:nvPr/>
        </p:nvSpPr>
        <p:spPr>
          <a:xfrm>
            <a:off x="8530442" y="4801850"/>
            <a:ext cx="8728800" cy="19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13"/>
              <a:buFont typeface="Arial"/>
              <a:buNone/>
            </a:pPr>
            <a:r>
              <a:rPr b="1" lang="en-US" sz="531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Escuela Técnica Toledo</a:t>
            </a:r>
            <a:endParaRPr b="1" sz="531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13"/>
              <a:buFont typeface="Arial"/>
              <a:buNone/>
            </a:pPr>
            <a:r>
              <a:rPr b="1" lang="en-US" sz="501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“Mtro. Julio Castro”</a:t>
            </a:r>
            <a:endParaRPr b="1" sz="501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98" name="Google Shape;98;p6"/>
          <p:cNvGrpSpPr/>
          <p:nvPr/>
        </p:nvGrpSpPr>
        <p:grpSpPr>
          <a:xfrm>
            <a:off x="11947951" y="461015"/>
            <a:ext cx="5693248" cy="1135370"/>
            <a:chOff x="25400" y="0"/>
            <a:chExt cx="7590998" cy="1513826"/>
          </a:xfrm>
        </p:grpSpPr>
        <p:sp>
          <p:nvSpPr>
            <p:cNvPr id="99" name="Google Shape;99;p6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00" name="Google Shape;100;p6"/>
            <p:cNvCxnSpPr/>
            <p:nvPr/>
          </p:nvCxnSpPr>
          <p:spPr>
            <a:xfrm>
              <a:off x="25400" y="278652"/>
              <a:ext cx="0" cy="956522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1" name="Google Shape;101;p6"/>
            <p:cNvSpPr txBox="1"/>
            <p:nvPr/>
          </p:nvSpPr>
          <p:spPr>
            <a:xfrm>
              <a:off x="154627" y="397644"/>
              <a:ext cx="6297289" cy="689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6"/>
          <p:cNvSpPr txBox="1"/>
          <p:nvPr/>
        </p:nvSpPr>
        <p:spPr>
          <a:xfrm>
            <a:off x="7819117" y="6139296"/>
            <a:ext cx="8728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13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666226"/>
            <a:ext cx="8225641" cy="6232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/>
          <p:nvPr/>
        </p:nvSpPr>
        <p:spPr>
          <a:xfrm>
            <a:off x="629276" y="685429"/>
            <a:ext cx="81369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53"/>
              <a:buFont typeface="Arial"/>
              <a:buNone/>
            </a:pPr>
            <a:r>
              <a:rPr b="1" i="0" lang="en-US" sz="4953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La Escuela que tenemos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7"/>
          <p:cNvSpPr txBox="1"/>
          <p:nvPr/>
        </p:nvSpPr>
        <p:spPr>
          <a:xfrm>
            <a:off x="629277" y="3192201"/>
            <a:ext cx="158478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i="0" lang="en-US" sz="36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Cantidad de Estudiantes:</a:t>
            </a:r>
            <a:r>
              <a:rPr b="1" i="0" lang="en-US" sz="416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i="0" lang="en-US" sz="30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359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7"/>
          <p:cNvSpPr txBox="1"/>
          <p:nvPr/>
        </p:nvSpPr>
        <p:spPr>
          <a:xfrm>
            <a:off x="629275" y="4029925"/>
            <a:ext cx="17226000" cy="12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i="0" lang="en-US" sz="36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Oferta Educativa 2026: </a:t>
            </a:r>
            <a:r>
              <a:rPr lang="en-US" sz="30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Educación Media Básica (Ebi, Rumbo) Educación Media Superior (Bt Administración y Deporte, Btp Gastronomía) Educación Terciaria (Tecnicatura en Gastronomía)</a:t>
            </a:r>
            <a:endParaRPr i="0" sz="3000" u="none" cap="none" strike="noStrike">
              <a:solidFill>
                <a:srgbClr val="000000"/>
              </a:solidFill>
            </a:endParaRPr>
          </a:p>
        </p:txBody>
      </p:sp>
      <p:sp>
        <p:nvSpPr>
          <p:cNvPr id="111" name="Google Shape;111;p7"/>
          <p:cNvSpPr txBox="1"/>
          <p:nvPr/>
        </p:nvSpPr>
        <p:spPr>
          <a:xfrm>
            <a:off x="629275" y="1695138"/>
            <a:ext cx="15738000" cy="13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i="0" lang="en-US" sz="36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Equipo de Gestión:</a:t>
            </a:r>
            <a:r>
              <a:rPr b="1" lang="en-US" sz="41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b="1" lang="en-US" sz="30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Director:</a:t>
            </a:r>
            <a:r>
              <a:rPr b="1" lang="en-US" sz="3259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259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0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Prof. </a:t>
            </a:r>
            <a:r>
              <a:rPr lang="en-US" sz="30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Sebastián</a:t>
            </a:r>
            <a:r>
              <a:rPr lang="en-US" sz="30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Ramírez</a:t>
            </a:r>
            <a:endParaRPr sz="3000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lang="en-US" sz="3259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								     </a:t>
            </a:r>
            <a:r>
              <a:rPr b="1" lang="en-US" sz="3259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b="1" lang="en-US" sz="30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Secretaria:</a:t>
            </a:r>
            <a:r>
              <a:rPr lang="en-US" sz="3259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  <a:r>
              <a:rPr lang="en-US" sz="30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Rosa Valdez</a:t>
            </a:r>
            <a:endParaRPr sz="3000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2" name="Google Shape;112;p7"/>
          <p:cNvSpPr txBox="1"/>
          <p:nvPr/>
        </p:nvSpPr>
        <p:spPr>
          <a:xfrm>
            <a:off x="543329" y="5464962"/>
            <a:ext cx="163800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i="0" lang="en-US" sz="36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Figuras de acompañamiento con las que cuenta el centro:</a:t>
            </a:r>
            <a:endParaRPr b="1" i="0" sz="3600" u="none" cap="none" strike="noStrike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42926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E4194"/>
              </a:buClr>
              <a:buSzPts val="3160"/>
              <a:buFont typeface="Quicksand"/>
              <a:buChar char="-"/>
            </a:pPr>
            <a:r>
              <a:rPr b="1" lang="en-US" sz="31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Adscriptos</a:t>
            </a:r>
            <a:r>
              <a:rPr lang="en-US" sz="31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: 5 </a:t>
            </a:r>
            <a:r>
              <a:rPr b="1" lang="en-US" sz="31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Educadores:</a:t>
            </a:r>
            <a:r>
              <a:rPr lang="en-US" sz="31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5 </a:t>
            </a:r>
            <a:r>
              <a:rPr b="1" lang="en-US" sz="31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Doa</a:t>
            </a:r>
            <a:r>
              <a:rPr lang="en-US" sz="31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: 1 </a:t>
            </a:r>
            <a:r>
              <a:rPr b="1" lang="en-US" sz="31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Articulador Pedagógico: </a:t>
            </a:r>
            <a:r>
              <a:rPr lang="en-US" sz="31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r>
              <a:rPr b="1" lang="en-US" sz="31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RET: </a:t>
            </a:r>
            <a:r>
              <a:rPr lang="en-US" sz="31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3 </a:t>
            </a:r>
            <a:r>
              <a:rPr b="1" lang="en-US" sz="31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Articulador</a:t>
            </a:r>
            <a:r>
              <a:rPr b="1" lang="en-US" sz="31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Territorial:</a:t>
            </a:r>
            <a:r>
              <a:rPr lang="en-US" sz="31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7"/>
          <p:cNvSpPr txBox="1"/>
          <p:nvPr/>
        </p:nvSpPr>
        <p:spPr>
          <a:xfrm>
            <a:off x="543325" y="7605575"/>
            <a:ext cx="176532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i="0" lang="en-US" sz="36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Indicadores de aprobación por nivel educativo</a:t>
            </a:r>
            <a:endParaRPr b="1" i="0" sz="3600" u="none" cap="none" strike="noStrike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lang="en-US" sz="30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EMB - 81,5 %																</a:t>
            </a:r>
            <a:r>
              <a:rPr lang="en-US" sz="30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EMS - 65,2 %   </a:t>
            </a:r>
            <a:endParaRPr sz="3000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t/>
            </a:r>
            <a:endParaRPr sz="3000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t/>
            </a:r>
            <a:endParaRPr b="1" sz="4160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14" name="Google Shape;114;p7"/>
          <p:cNvGrpSpPr/>
          <p:nvPr/>
        </p:nvGrpSpPr>
        <p:grpSpPr>
          <a:xfrm>
            <a:off x="11947951" y="461015"/>
            <a:ext cx="5693248" cy="1135370"/>
            <a:chOff x="25400" y="0"/>
            <a:chExt cx="7590998" cy="1513826"/>
          </a:xfrm>
        </p:grpSpPr>
        <p:sp>
          <p:nvSpPr>
            <p:cNvPr id="115" name="Google Shape;115;p7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16" name="Google Shape;116;p7"/>
            <p:cNvCxnSpPr/>
            <p:nvPr/>
          </p:nvCxnSpPr>
          <p:spPr>
            <a:xfrm>
              <a:off x="25400" y="278652"/>
              <a:ext cx="0" cy="956522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7" name="Google Shape;117;p7"/>
            <p:cNvSpPr txBox="1"/>
            <p:nvPr/>
          </p:nvSpPr>
          <p:spPr>
            <a:xfrm>
              <a:off x="154627" y="397644"/>
              <a:ext cx="6297289" cy="689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8" name="Google Shape;118;p7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3500" y="8064025"/>
            <a:ext cx="3784449" cy="247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7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91099" y="8142526"/>
            <a:ext cx="3537696" cy="247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 txBox="1"/>
          <p:nvPr/>
        </p:nvSpPr>
        <p:spPr>
          <a:xfrm>
            <a:off x="762525" y="461021"/>
            <a:ext cx="94197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rPr b="1" i="0" lang="en-US" sz="4628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Nuestros escenarios de trabajo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8"/>
          <p:cNvGrpSpPr/>
          <p:nvPr/>
        </p:nvGrpSpPr>
        <p:grpSpPr>
          <a:xfrm>
            <a:off x="11947951" y="461015"/>
            <a:ext cx="5693248" cy="1135370"/>
            <a:chOff x="25400" y="0"/>
            <a:chExt cx="7590998" cy="1513826"/>
          </a:xfrm>
        </p:grpSpPr>
        <p:sp>
          <p:nvSpPr>
            <p:cNvPr id="126" name="Google Shape;126;p8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27" name="Google Shape;127;p8"/>
            <p:cNvCxnSpPr/>
            <p:nvPr/>
          </p:nvCxnSpPr>
          <p:spPr>
            <a:xfrm>
              <a:off x="25400" y="278652"/>
              <a:ext cx="0" cy="956522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8" name="Google Shape;128;p8"/>
            <p:cNvSpPr txBox="1"/>
            <p:nvPr/>
          </p:nvSpPr>
          <p:spPr>
            <a:xfrm>
              <a:off x="154627" y="397644"/>
              <a:ext cx="6297289" cy="689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8"/>
          <p:cNvSpPr txBox="1"/>
          <p:nvPr/>
        </p:nvSpPr>
        <p:spPr>
          <a:xfrm>
            <a:off x="762525" y="1596375"/>
            <a:ext cx="16193100" cy="3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lo largo de este año, nuestro centro educativo fue escenario de múltiples experiencias, aprendizajes y proyectos que reflejan el compromiso, la creatividad y el trabajo en equipo de toda la comunidad educativa.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 destaca:</a:t>
            </a:r>
            <a:endParaRPr b="1"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Calibri"/>
              <a:buChar char="-"/>
            </a:pPr>
            <a:r>
              <a:rPr lang="en-US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Cata de vinos </a:t>
            </a:r>
            <a:endParaRPr sz="2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Calibri"/>
              <a:buChar char="-"/>
            </a:pPr>
            <a:r>
              <a:rPr lang="en-US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Jornadas de </a:t>
            </a:r>
            <a:r>
              <a:rPr lang="en-US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convivencia</a:t>
            </a:r>
            <a:endParaRPr sz="2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Calibri"/>
              <a:buChar char="-"/>
            </a:pPr>
            <a:r>
              <a:rPr lang="en-US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Feria educativa</a:t>
            </a:r>
            <a:endParaRPr sz="2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Fiesta de la Primavera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Actividades por semana del </a:t>
            </a: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corazón 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Actividades para fomentar la alimentación saludable (Consumo de Sal)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Jornadas de integración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Jornadas deportivas con otras Instituciones. 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Talleres con Ministerio del Interior (</a:t>
            </a: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Ciberseguridad</a:t>
            </a: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Ciberbullying</a:t>
            </a: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Talleres para fomentar la inserción laboral - Bps - Consultora Laboral Cretum  (Grupos de Bachillerato de Egreso)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Proyectos acompañados por equipo de </a:t>
            </a:r>
            <a:r>
              <a:rPr b="1"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RED</a:t>
            </a: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(3ero. Btp de Gastronomía - FPB Alimentación)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b="1"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APRENDER TODOS</a:t>
            </a: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se desarrollan diversas actividades que promueven la inclusión digital y el ejercicio de una ciudadanía digital responsable entre ellas: 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Trabajo en Robótica educativa. 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Participación en foro “La voz”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Talleres de integración e inclusión digital en residencial de la zona. 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Participación en feria educativa y recibimiento de las escuelas.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-"/>
            </a:pPr>
            <a:r>
              <a:rPr b="1"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OLIMPIADAS DE PROGRAMACIÓN Y ROBÓTICA (Finalistas en la categoría Minecraft)</a:t>
            </a:r>
            <a:endParaRPr b="1"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/>
          <p:nvPr/>
        </p:nvSpPr>
        <p:spPr>
          <a:xfrm>
            <a:off x="948850" y="638855"/>
            <a:ext cx="74967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63"/>
              <a:buFont typeface="Arial"/>
              <a:buNone/>
            </a:pPr>
            <a:r>
              <a:rPr b="1" i="0" lang="en-US" sz="4563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Hacia dónde queremos 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9"/>
          <p:cNvGrpSpPr/>
          <p:nvPr/>
        </p:nvGrpSpPr>
        <p:grpSpPr>
          <a:xfrm>
            <a:off x="11947951" y="461015"/>
            <a:ext cx="5693248" cy="1135370"/>
            <a:chOff x="25400" y="0"/>
            <a:chExt cx="7590998" cy="1513826"/>
          </a:xfrm>
        </p:grpSpPr>
        <p:sp>
          <p:nvSpPr>
            <p:cNvPr id="136" name="Google Shape;136;p9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37" name="Google Shape;137;p9"/>
            <p:cNvCxnSpPr/>
            <p:nvPr/>
          </p:nvCxnSpPr>
          <p:spPr>
            <a:xfrm>
              <a:off x="25400" y="278652"/>
              <a:ext cx="0" cy="956522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8" name="Google Shape;138;p9"/>
            <p:cNvSpPr txBox="1"/>
            <p:nvPr/>
          </p:nvSpPr>
          <p:spPr>
            <a:xfrm>
              <a:off x="154627" y="397644"/>
              <a:ext cx="6297289" cy="689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9"/>
          <p:cNvSpPr txBox="1"/>
          <p:nvPr/>
        </p:nvSpPr>
        <p:spPr>
          <a:xfrm>
            <a:off x="763350" y="1913850"/>
            <a:ext cx="16761300" cy="7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consolidar una comunidad educativa comprometida y participativa, que mediante el trabajo colaborativo prepare a los estudiantes para enfrentar los desafíos sociales, cuidar el ambiente y construir su proyecto de vida con responsabilidad</a:t>
            </a:r>
            <a:r>
              <a:rPr lang="en-US" sz="3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Estudiantes:</a:t>
            </a:r>
            <a:endParaRPr b="1"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Autonomía y pensamiento crítico</a:t>
            </a:r>
            <a:endParaRPr sz="2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Inclusión digital y ciudadanía responsable</a:t>
            </a:r>
            <a:endParaRPr sz="2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Desarrollar competencias para la vida y el trabajo.</a:t>
            </a:r>
            <a:endParaRPr sz="2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Impulsar proyectos que integren lo académico, lo social y lo ambiental.</a:t>
            </a:r>
            <a:endParaRPr sz="2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Favorecer la convivencia, la empatía y la participación activa.</a:t>
            </a:r>
            <a:endParaRPr sz="2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Docentes:</a:t>
            </a:r>
            <a:endParaRPr b="1"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Fortalecer el trabajo en equipo y las prácticas colaborativas.</a:t>
            </a:r>
            <a:endParaRPr sz="2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Promover la formación continua y el intercambio de experiencias.</a:t>
            </a:r>
            <a:endParaRPr sz="2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Integrar la innovación pedagógica y las herramientas digitales en la enseñanza.</a:t>
            </a:r>
            <a:endParaRPr sz="2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Valorar y compartir buenas prácticas educativas.</a:t>
            </a:r>
            <a:endParaRPr sz="2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Comunidad:</a:t>
            </a:r>
            <a:endParaRPr b="1"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Continuar estrechando vínculos con las familias y organizaciones locales.</a:t>
            </a:r>
            <a:endParaRPr sz="2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Seguir generando  espacios de participación e inclusión intergeneracional.</a:t>
            </a:r>
            <a:endParaRPr sz="2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-	Proyectar el centro educativo como un espacio abierto y referente en su entorno.</a:t>
            </a:r>
            <a:endParaRPr sz="2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