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0287000" cx="18288000"/>
  <p:notesSz cx="6858000" cy="9144000"/>
  <p:embeddedFontLst>
    <p:embeddedFont>
      <p:font typeface="Quicksand"/>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3" roundtripDataSignature="AMtx7miJvzGnkocim8sTaIWODbazpR01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Quicksand-regular.fntdata"/><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font" Target="fonts/Quicksan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83" name="Shape 83"/>
        <p:cNvGrpSpPr/>
        <p:nvPr/>
      </p:nvGrpSpPr>
      <p:grpSpPr>
        <a:xfrm>
          <a:off x="0" y="0"/>
          <a:ext cx="0" cy="0"/>
          <a:chOff x="0" y="0"/>
          <a:chExt cx="0" cy="0"/>
        </a:xfrm>
      </p:grpSpPr>
      <p:grpSp>
        <p:nvGrpSpPr>
          <p:cNvPr id="84" name="Google Shape;84;p5"/>
          <p:cNvGrpSpPr/>
          <p:nvPr/>
        </p:nvGrpSpPr>
        <p:grpSpPr>
          <a:xfrm>
            <a:off x="7032960" y="4135052"/>
            <a:ext cx="8024447" cy="1895447"/>
            <a:chOff x="115706" y="-104775"/>
            <a:chExt cx="10699262" cy="2527263"/>
          </a:xfrm>
        </p:grpSpPr>
        <p:cxnSp>
          <p:nvCxnSpPr>
            <p:cNvPr id="85" name="Google Shape;85;p5"/>
            <p:cNvCxnSpPr/>
            <p:nvPr/>
          </p:nvCxnSpPr>
          <p:spPr>
            <a:xfrm>
              <a:off x="115706" y="121479"/>
              <a:ext cx="0" cy="2179529"/>
            </a:xfrm>
            <a:prstGeom prst="straightConnector1">
              <a:avLst/>
            </a:prstGeom>
            <a:noFill/>
            <a:ln cap="flat" cmpd="sng" w="231400">
              <a:solidFill>
                <a:srgbClr val="0E4194"/>
              </a:solidFill>
              <a:prstDash val="solid"/>
              <a:round/>
              <a:headEnd len="sm" w="sm" type="none"/>
              <a:tailEnd len="sm" w="sm" type="none"/>
            </a:ln>
          </p:spPr>
        </p:cxnSp>
        <p:sp>
          <p:nvSpPr>
            <p:cNvPr id="86" name="Google Shape;86;p5"/>
            <p:cNvSpPr txBox="1"/>
            <p:nvPr/>
          </p:nvSpPr>
          <p:spPr>
            <a:xfrm>
              <a:off x="588854" y="-104775"/>
              <a:ext cx="10226114" cy="2527263"/>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Clr>
                  <a:srgbClr val="000000"/>
                </a:buClr>
                <a:buSzPts val="5682"/>
                <a:buFont typeface="Arial"/>
                <a:buNone/>
              </a:pPr>
              <a:r>
                <a:rPr b="1" i="0" lang="en-US" sz="5682" u="none" cap="none" strike="noStrike">
                  <a:solidFill>
                    <a:srgbClr val="0E4194"/>
                  </a:solidFill>
                  <a:latin typeface="Quicksand"/>
                  <a:ea typeface="Quicksand"/>
                  <a:cs typeface="Quicksand"/>
                  <a:sym typeface="Quicksand"/>
                </a:rPr>
                <a:t>Presentación </a:t>
              </a:r>
              <a:endParaRPr b="0" i="0" sz="1400" u="none" cap="none" strike="noStrike">
                <a:solidFill>
                  <a:srgbClr val="000000"/>
                </a:solidFill>
                <a:latin typeface="Arial"/>
                <a:ea typeface="Arial"/>
                <a:cs typeface="Arial"/>
                <a:sym typeface="Arial"/>
              </a:endParaRPr>
            </a:p>
            <a:p>
              <a:pPr indent="0" lvl="0" marL="0" marR="0" rtl="0" algn="l">
                <a:lnSpc>
                  <a:spcPct val="139988"/>
                </a:lnSpc>
                <a:spcBef>
                  <a:spcPts val="0"/>
                </a:spcBef>
                <a:spcAft>
                  <a:spcPts val="0"/>
                </a:spcAft>
                <a:buClr>
                  <a:srgbClr val="000000"/>
                </a:buClr>
                <a:buSzPts val="5379"/>
                <a:buFont typeface="Arial"/>
                <a:buNone/>
              </a:pPr>
              <a:r>
                <a:rPr b="1" i="0" lang="en-US" sz="5379" u="none" cap="none" strike="noStrike">
                  <a:solidFill>
                    <a:srgbClr val="0E4194"/>
                  </a:solidFill>
                  <a:latin typeface="Quicksand"/>
                  <a:ea typeface="Quicksand"/>
                  <a:cs typeface="Quicksand"/>
                  <a:sym typeface="Quicksand"/>
                </a:rPr>
                <a:t>por Escuelas</a:t>
              </a:r>
              <a:endParaRPr b="0" i="0" sz="1400" u="none" cap="none" strike="noStrike">
                <a:solidFill>
                  <a:srgbClr val="000000"/>
                </a:solidFill>
                <a:latin typeface="Arial"/>
                <a:ea typeface="Arial"/>
                <a:cs typeface="Arial"/>
                <a:sym typeface="Arial"/>
              </a:endParaRPr>
            </a:p>
          </p:txBody>
        </p:sp>
      </p:grpSp>
      <p:sp>
        <p:nvSpPr>
          <p:cNvPr id="87" name="Google Shape;87;p5"/>
          <p:cNvSpPr/>
          <p:nvPr/>
        </p:nvSpPr>
        <p:spPr>
          <a:xfrm>
            <a:off x="2829107" y="3691850"/>
            <a:ext cx="3592897" cy="2338649"/>
          </a:xfrm>
          <a:custGeom>
            <a:rect b="b" l="l" r="r" t="t"/>
            <a:pathLst>
              <a:path extrusionOk="0" h="2338649" w="3592897">
                <a:moveTo>
                  <a:pt x="0" y="0"/>
                </a:moveTo>
                <a:lnTo>
                  <a:pt x="3592897" y="0"/>
                </a:lnTo>
                <a:lnTo>
                  <a:pt x="3592897" y="2338649"/>
                </a:lnTo>
                <a:lnTo>
                  <a:pt x="0" y="2338649"/>
                </a:lnTo>
                <a:lnTo>
                  <a:pt x="0" y="0"/>
                </a:lnTo>
                <a:close/>
              </a:path>
            </a:pathLst>
          </a:custGeom>
          <a:blipFill rotWithShape="1">
            <a:blip r:embed="rId3">
              <a:alphaModFix/>
            </a:blip>
            <a:stretch>
              <a:fillRect b="0" l="0" r="0" t="0"/>
            </a:stretch>
          </a:blipFill>
          <a:ln>
            <a:noFill/>
          </a:ln>
        </p:spPr>
      </p:sp>
      <p:grpSp>
        <p:nvGrpSpPr>
          <p:cNvPr id="88" name="Google Shape;88;p5"/>
          <p:cNvGrpSpPr/>
          <p:nvPr/>
        </p:nvGrpSpPr>
        <p:grpSpPr>
          <a:xfrm>
            <a:off x="11947951" y="461015"/>
            <a:ext cx="5693248" cy="1135370"/>
            <a:chOff x="25400" y="0"/>
            <a:chExt cx="7590998" cy="1513826"/>
          </a:xfrm>
        </p:grpSpPr>
        <p:sp>
          <p:nvSpPr>
            <p:cNvPr id="89" name="Google Shape;89;p5"/>
            <p:cNvSpPr/>
            <p:nvPr/>
          </p:nvSpPr>
          <p:spPr>
            <a:xfrm>
              <a:off x="5287434" y="0"/>
              <a:ext cx="2328964" cy="1513826"/>
            </a:xfrm>
            <a:custGeom>
              <a:rect b="b" l="l" r="r" t="t"/>
              <a:pathLst>
                <a:path extrusionOk="0" h="1513826" w="2328964">
                  <a:moveTo>
                    <a:pt x="0" y="0"/>
                  </a:moveTo>
                  <a:lnTo>
                    <a:pt x="2328964" y="0"/>
                  </a:lnTo>
                  <a:lnTo>
                    <a:pt x="2328964" y="1513826"/>
                  </a:lnTo>
                  <a:lnTo>
                    <a:pt x="0" y="1513826"/>
                  </a:lnTo>
                  <a:lnTo>
                    <a:pt x="0" y="0"/>
                  </a:lnTo>
                  <a:close/>
                </a:path>
              </a:pathLst>
            </a:custGeom>
            <a:blipFill rotWithShape="1">
              <a:blip r:embed="rId4">
                <a:alphaModFix/>
              </a:blip>
              <a:stretch>
                <a:fillRect b="0" l="0" r="0" t="0"/>
              </a:stretch>
            </a:blipFill>
            <a:ln>
              <a:noFill/>
            </a:ln>
          </p:spPr>
        </p:sp>
        <p:cxnSp>
          <p:nvCxnSpPr>
            <p:cNvPr id="90" name="Google Shape;90;p5"/>
            <p:cNvCxnSpPr/>
            <p:nvPr/>
          </p:nvCxnSpPr>
          <p:spPr>
            <a:xfrm>
              <a:off x="25400" y="278652"/>
              <a:ext cx="0" cy="956522"/>
            </a:xfrm>
            <a:prstGeom prst="straightConnector1">
              <a:avLst/>
            </a:prstGeom>
            <a:noFill/>
            <a:ln cap="flat" cmpd="sng" w="50800">
              <a:solidFill>
                <a:srgbClr val="0E4194"/>
              </a:solidFill>
              <a:prstDash val="solid"/>
              <a:round/>
              <a:headEnd len="sm" w="sm" type="none"/>
              <a:tailEnd len="sm" w="sm" type="none"/>
            </a:ln>
          </p:spPr>
        </p:cxnSp>
        <p:sp>
          <p:nvSpPr>
            <p:cNvPr id="91" name="Google Shape;91;p5"/>
            <p:cNvSpPr txBox="1"/>
            <p:nvPr/>
          </p:nvSpPr>
          <p:spPr>
            <a:xfrm>
              <a:off x="154627" y="397644"/>
              <a:ext cx="6297289" cy="689963"/>
            </a:xfrm>
            <a:prstGeom prst="rect">
              <a:avLst/>
            </a:prstGeom>
            <a:noFill/>
            <a:ln>
              <a:noFill/>
            </a:ln>
          </p:spPr>
          <p:txBody>
            <a:bodyPr anchorCtr="0" anchor="t" bIns="0" lIns="0" spcFirstLastPara="1" rIns="0" wrap="square" tIns="0">
              <a:spAutoFit/>
            </a:bodyPr>
            <a:lstStyle/>
            <a:p>
              <a:pPr indent="0" lvl="0" marL="0" marR="0" rtl="0" algn="l">
                <a:lnSpc>
                  <a:spcPct val="140052"/>
                </a:lnSpc>
                <a:spcBef>
                  <a:spcPts val="0"/>
                </a:spcBef>
                <a:spcAft>
                  <a:spcPts val="0"/>
                </a:spcAft>
                <a:buClr>
                  <a:srgbClr val="000000"/>
                </a:buClr>
                <a:buSzPts val="1513"/>
                <a:buFont typeface="Arial"/>
                <a:buNone/>
              </a:pPr>
              <a:r>
                <a:rPr b="1" i="0" lang="en-US" sz="1513" u="none" cap="none" strike="noStrike">
                  <a:solidFill>
                    <a:srgbClr val="0E4194"/>
                  </a:solidFill>
                  <a:latin typeface="Quicksand"/>
                  <a:ea typeface="Quicksand"/>
                  <a:cs typeface="Quicksand"/>
                  <a:sym typeface="Quicksand"/>
                </a:rPr>
                <a:t>Encuentros</a:t>
              </a:r>
              <a:r>
                <a:rPr b="0" i="0" lang="en-US" sz="1513" u="none" cap="none" strike="noStrike">
                  <a:solidFill>
                    <a:srgbClr val="0E4194"/>
                  </a:solidFill>
                  <a:latin typeface="Quicksand"/>
                  <a:ea typeface="Quicksand"/>
                  <a:cs typeface="Quicksand"/>
                  <a:sym typeface="Quicksand"/>
                </a:rPr>
                <a:t> que</a:t>
              </a:r>
              <a:r>
                <a:rPr b="1" i="0" lang="en-US" sz="1513" u="none" cap="none" strike="noStrike">
                  <a:solidFill>
                    <a:srgbClr val="0E4194"/>
                  </a:solidFill>
                  <a:latin typeface="Quicksand"/>
                  <a:ea typeface="Quicksand"/>
                  <a:cs typeface="Quicksand"/>
                  <a:sym typeface="Quicksand"/>
                </a:rPr>
                <a:t> cuentan</a:t>
              </a:r>
              <a:r>
                <a:rPr b="0" i="0" lang="en-US" sz="1513" u="none" cap="none" strike="noStrike">
                  <a:solidFill>
                    <a:srgbClr val="0E4194"/>
                  </a:solidFill>
                  <a:latin typeface="Quicksand"/>
                  <a:ea typeface="Quicksand"/>
                  <a:cs typeface="Quicksand"/>
                  <a:sym typeface="Quicksand"/>
                </a:rPr>
                <a:t>:</a:t>
              </a:r>
              <a:endParaRPr b="0" i="0" sz="1400" u="none" cap="none" strike="noStrike">
                <a:solidFill>
                  <a:srgbClr val="000000"/>
                </a:solidFill>
                <a:latin typeface="Arial"/>
                <a:ea typeface="Arial"/>
                <a:cs typeface="Arial"/>
                <a:sym typeface="Arial"/>
              </a:endParaRPr>
            </a:p>
            <a:p>
              <a:pPr indent="0" lvl="0" marL="0" marR="0" rtl="0" algn="l">
                <a:lnSpc>
                  <a:spcPct val="140052"/>
                </a:lnSpc>
                <a:spcBef>
                  <a:spcPts val="0"/>
                </a:spcBef>
                <a:spcAft>
                  <a:spcPts val="0"/>
                </a:spcAft>
                <a:buClr>
                  <a:srgbClr val="000000"/>
                </a:buClr>
                <a:buSzPts val="1513"/>
                <a:buFont typeface="Arial"/>
                <a:buNone/>
              </a:pPr>
              <a:r>
                <a:rPr b="1" i="0" lang="en-US" sz="1513" u="none" cap="none" strike="noStrike">
                  <a:solidFill>
                    <a:srgbClr val="0E4194"/>
                  </a:solidFill>
                  <a:latin typeface="Quicksand"/>
                  <a:ea typeface="Quicksand"/>
                  <a:cs typeface="Quicksand"/>
                  <a:sym typeface="Quicksand"/>
                </a:rPr>
                <a:t>UTU presenta su propuesta Regional por Escuela</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5" name="Shape 95"/>
        <p:cNvGrpSpPr/>
        <p:nvPr/>
      </p:nvGrpSpPr>
      <p:grpSpPr>
        <a:xfrm>
          <a:off x="0" y="0"/>
          <a:ext cx="0" cy="0"/>
          <a:chOff x="0" y="0"/>
          <a:chExt cx="0" cy="0"/>
        </a:xfrm>
      </p:grpSpPr>
      <p:grpSp>
        <p:nvGrpSpPr>
          <p:cNvPr id="96" name="Google Shape;96;p6"/>
          <p:cNvGrpSpPr/>
          <p:nvPr/>
        </p:nvGrpSpPr>
        <p:grpSpPr>
          <a:xfrm>
            <a:off x="47232" y="1065014"/>
            <a:ext cx="8025505" cy="7664172"/>
            <a:chOff x="-210012" y="0"/>
            <a:chExt cx="9329074" cy="8909050"/>
          </a:xfrm>
        </p:grpSpPr>
        <p:sp>
          <p:nvSpPr>
            <p:cNvPr id="97" name="Google Shape;97;p6"/>
            <p:cNvSpPr/>
            <p:nvPr/>
          </p:nvSpPr>
          <p:spPr>
            <a:xfrm>
              <a:off x="-210012" y="2402"/>
              <a:ext cx="9329074" cy="8904246"/>
            </a:xfrm>
            <a:custGeom>
              <a:rect b="b" l="l" r="r" t="t"/>
              <a:pathLst>
                <a:path extrusionOk="0" h="8904246" w="9329074">
                  <a:moveTo>
                    <a:pt x="4664537" y="7123"/>
                  </a:moveTo>
                  <a:cubicBezTo>
                    <a:pt x="3071756" y="0"/>
                    <a:pt x="1596908" y="845651"/>
                    <a:pt x="798454" y="2223865"/>
                  </a:cubicBezTo>
                  <a:cubicBezTo>
                    <a:pt x="0" y="3602079"/>
                    <a:pt x="0" y="5302167"/>
                    <a:pt x="798454" y="6680382"/>
                  </a:cubicBezTo>
                  <a:cubicBezTo>
                    <a:pt x="1596908" y="8058595"/>
                    <a:pt x="3071756" y="8904246"/>
                    <a:pt x="4664537" y="8897123"/>
                  </a:cubicBezTo>
                  <a:cubicBezTo>
                    <a:pt x="6257318" y="8904246"/>
                    <a:pt x="7732166" y="8058595"/>
                    <a:pt x="8530620" y="6680382"/>
                  </a:cubicBezTo>
                  <a:cubicBezTo>
                    <a:pt x="9329074" y="5302167"/>
                    <a:pt x="9329074" y="3602079"/>
                    <a:pt x="8530620" y="2223865"/>
                  </a:cubicBezTo>
                  <a:cubicBezTo>
                    <a:pt x="7732166" y="845651"/>
                    <a:pt x="6257318" y="0"/>
                    <a:pt x="4664537" y="7123"/>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
            <p:cNvSpPr/>
            <p:nvPr/>
          </p:nvSpPr>
          <p:spPr>
            <a:xfrm>
              <a:off x="63863" y="263805"/>
              <a:ext cx="8781323" cy="8381440"/>
            </a:xfrm>
            <a:custGeom>
              <a:rect b="b" l="l" r="r" t="t"/>
              <a:pathLst>
                <a:path extrusionOk="0" h="8381440" w="8781323">
                  <a:moveTo>
                    <a:pt x="4390662" y="6705"/>
                  </a:moveTo>
                  <a:cubicBezTo>
                    <a:pt x="2891400" y="0"/>
                    <a:pt x="1503147" y="795999"/>
                    <a:pt x="751573" y="2093292"/>
                  </a:cubicBezTo>
                  <a:cubicBezTo>
                    <a:pt x="0" y="3390586"/>
                    <a:pt x="0" y="4990854"/>
                    <a:pt x="751573" y="6288148"/>
                  </a:cubicBezTo>
                  <a:cubicBezTo>
                    <a:pt x="1503147" y="7585441"/>
                    <a:pt x="2891400" y="8381440"/>
                    <a:pt x="4390662" y="8374735"/>
                  </a:cubicBezTo>
                  <a:cubicBezTo>
                    <a:pt x="5889924" y="8381440"/>
                    <a:pt x="7278177" y="7585441"/>
                    <a:pt x="8029751" y="6288148"/>
                  </a:cubicBezTo>
                  <a:cubicBezTo>
                    <a:pt x="8781323" y="4990854"/>
                    <a:pt x="8781323" y="3390586"/>
                    <a:pt x="8029751" y="2093292"/>
                  </a:cubicBezTo>
                  <a:cubicBezTo>
                    <a:pt x="7278177" y="795999"/>
                    <a:pt x="5889924" y="0"/>
                    <a:pt x="4390662" y="6705"/>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6"/>
            <p:cNvSpPr/>
            <p:nvPr/>
          </p:nvSpPr>
          <p:spPr>
            <a:xfrm>
              <a:off x="0" y="0"/>
              <a:ext cx="8909050" cy="8909050"/>
            </a:xfrm>
            <a:custGeom>
              <a:rect b="b" l="l" r="r" t="t"/>
              <a:pathLst>
                <a:path extrusionOk="0" h="8909050" w="8909050">
                  <a:moveTo>
                    <a:pt x="4454525" y="8909050"/>
                  </a:moveTo>
                  <a:cubicBezTo>
                    <a:pt x="3264662" y="8909050"/>
                    <a:pt x="2146046" y="8445500"/>
                    <a:pt x="1304544" y="7603744"/>
                  </a:cubicBezTo>
                  <a:cubicBezTo>
                    <a:pt x="895477" y="7194550"/>
                    <a:pt x="574294" y="6718173"/>
                    <a:pt x="350012" y="6187694"/>
                  </a:cubicBezTo>
                  <a:cubicBezTo>
                    <a:pt x="117729" y="5638673"/>
                    <a:pt x="0" y="5055489"/>
                    <a:pt x="0" y="4454525"/>
                  </a:cubicBezTo>
                  <a:cubicBezTo>
                    <a:pt x="0" y="3854704"/>
                    <a:pt x="117475" y="3272282"/>
                    <a:pt x="349377" y="2723642"/>
                  </a:cubicBezTo>
                  <a:cubicBezTo>
                    <a:pt x="573405" y="2193163"/>
                    <a:pt x="894207" y="1716786"/>
                    <a:pt x="1302766" y="1307338"/>
                  </a:cubicBezTo>
                  <a:cubicBezTo>
                    <a:pt x="2144141" y="464312"/>
                    <a:pt x="3263519" y="0"/>
                    <a:pt x="4454525" y="0"/>
                  </a:cubicBezTo>
                  <a:cubicBezTo>
                    <a:pt x="5055362" y="0"/>
                    <a:pt x="5638419" y="117729"/>
                    <a:pt x="6187440" y="350012"/>
                  </a:cubicBezTo>
                  <a:cubicBezTo>
                    <a:pt x="6717792" y="574294"/>
                    <a:pt x="7194296" y="895477"/>
                    <a:pt x="7603490" y="1304544"/>
                  </a:cubicBezTo>
                  <a:cubicBezTo>
                    <a:pt x="8445373" y="2146046"/>
                    <a:pt x="8909050" y="3264789"/>
                    <a:pt x="8909050" y="4454652"/>
                  </a:cubicBezTo>
                  <a:cubicBezTo>
                    <a:pt x="8909050" y="5644769"/>
                    <a:pt x="8445246" y="6763766"/>
                    <a:pt x="7602982" y="7605268"/>
                  </a:cubicBezTo>
                  <a:cubicBezTo>
                    <a:pt x="7193789" y="8014208"/>
                    <a:pt x="6717285" y="8335138"/>
                    <a:pt x="6186932" y="8559419"/>
                  </a:cubicBezTo>
                  <a:cubicBezTo>
                    <a:pt x="5637911" y="8791321"/>
                    <a:pt x="5055108" y="8909050"/>
                    <a:pt x="4454525" y="8909050"/>
                  </a:cubicBezTo>
                  <a:close/>
                  <a:moveTo>
                    <a:pt x="4454525" y="19050"/>
                  </a:moveTo>
                  <a:cubicBezTo>
                    <a:pt x="3268599" y="19050"/>
                    <a:pt x="2154047" y="481330"/>
                    <a:pt x="1316228" y="1320800"/>
                  </a:cubicBezTo>
                  <a:cubicBezTo>
                    <a:pt x="909447" y="1728343"/>
                    <a:pt x="590042" y="2202815"/>
                    <a:pt x="366903" y="2731008"/>
                  </a:cubicBezTo>
                  <a:cubicBezTo>
                    <a:pt x="136017" y="3277362"/>
                    <a:pt x="19050" y="3857244"/>
                    <a:pt x="19050" y="4454525"/>
                  </a:cubicBezTo>
                  <a:cubicBezTo>
                    <a:pt x="19050" y="5052949"/>
                    <a:pt x="136271" y="5633593"/>
                    <a:pt x="367538" y="6180328"/>
                  </a:cubicBezTo>
                  <a:cubicBezTo>
                    <a:pt x="590931" y="6708522"/>
                    <a:pt x="910717" y="7182866"/>
                    <a:pt x="1318006" y="7590282"/>
                  </a:cubicBezTo>
                  <a:cubicBezTo>
                    <a:pt x="2155825" y="8428355"/>
                    <a:pt x="3269742" y="8890000"/>
                    <a:pt x="4454525" y="8890000"/>
                  </a:cubicBezTo>
                  <a:cubicBezTo>
                    <a:pt x="5052568" y="8890000"/>
                    <a:pt x="5632958" y="8772779"/>
                    <a:pt x="6179439" y="8541766"/>
                  </a:cubicBezTo>
                  <a:cubicBezTo>
                    <a:pt x="6707632" y="8318500"/>
                    <a:pt x="7181977" y="7998841"/>
                    <a:pt x="7589520" y="7591679"/>
                  </a:cubicBezTo>
                  <a:cubicBezTo>
                    <a:pt x="8428101" y="6753733"/>
                    <a:pt x="8890000" y="5639562"/>
                    <a:pt x="8890000" y="4454525"/>
                  </a:cubicBezTo>
                  <a:cubicBezTo>
                    <a:pt x="8890000" y="3269742"/>
                    <a:pt x="8428355" y="2155825"/>
                    <a:pt x="7590028" y="1317879"/>
                  </a:cubicBezTo>
                  <a:cubicBezTo>
                    <a:pt x="7182612" y="910590"/>
                    <a:pt x="6708140" y="590931"/>
                    <a:pt x="6180074" y="367538"/>
                  </a:cubicBezTo>
                  <a:cubicBezTo>
                    <a:pt x="5633339" y="136271"/>
                    <a:pt x="5052822" y="19050"/>
                    <a:pt x="4454525" y="19050"/>
                  </a:cubicBezTo>
                  <a:close/>
                  <a:moveTo>
                    <a:pt x="4454525" y="8648065"/>
                  </a:moveTo>
                  <a:cubicBezTo>
                    <a:pt x="3334385" y="8648065"/>
                    <a:pt x="2281301" y="8211693"/>
                    <a:pt x="1489075" y="7419213"/>
                  </a:cubicBezTo>
                  <a:cubicBezTo>
                    <a:pt x="697103" y="6626987"/>
                    <a:pt x="260985" y="5574157"/>
                    <a:pt x="260985" y="4454525"/>
                  </a:cubicBezTo>
                  <a:cubicBezTo>
                    <a:pt x="260985" y="3889756"/>
                    <a:pt x="371602" y="3341497"/>
                    <a:pt x="589788" y="2824988"/>
                  </a:cubicBezTo>
                  <a:cubicBezTo>
                    <a:pt x="800735" y="2325624"/>
                    <a:pt x="1102741" y="1877060"/>
                    <a:pt x="1487297" y="1491742"/>
                  </a:cubicBezTo>
                  <a:cubicBezTo>
                    <a:pt x="2279396" y="698119"/>
                    <a:pt x="3333242" y="260985"/>
                    <a:pt x="4454398" y="260985"/>
                  </a:cubicBezTo>
                  <a:cubicBezTo>
                    <a:pt x="5573776" y="260985"/>
                    <a:pt x="6626606" y="697103"/>
                    <a:pt x="7418832" y="1488948"/>
                  </a:cubicBezTo>
                  <a:cubicBezTo>
                    <a:pt x="8211438" y="2281174"/>
                    <a:pt x="8647937" y="3334385"/>
                    <a:pt x="8647937" y="4454398"/>
                  </a:cubicBezTo>
                  <a:cubicBezTo>
                    <a:pt x="8647937" y="5574792"/>
                    <a:pt x="8211311" y="6628130"/>
                    <a:pt x="7418450" y="7420356"/>
                  </a:cubicBezTo>
                  <a:cubicBezTo>
                    <a:pt x="6626225" y="8212074"/>
                    <a:pt x="5573522" y="8648065"/>
                    <a:pt x="4454525" y="8648065"/>
                  </a:cubicBezTo>
                  <a:close/>
                  <a:moveTo>
                    <a:pt x="4454525" y="280035"/>
                  </a:moveTo>
                  <a:cubicBezTo>
                    <a:pt x="3338449" y="280035"/>
                    <a:pt x="2289429" y="715137"/>
                    <a:pt x="1500886" y="1505204"/>
                  </a:cubicBezTo>
                  <a:cubicBezTo>
                    <a:pt x="713613" y="2294001"/>
                    <a:pt x="280035" y="3341370"/>
                    <a:pt x="280035" y="4454525"/>
                  </a:cubicBezTo>
                  <a:cubicBezTo>
                    <a:pt x="280035" y="5569077"/>
                    <a:pt x="714248" y="6617081"/>
                    <a:pt x="1502537" y="7405751"/>
                  </a:cubicBezTo>
                  <a:cubicBezTo>
                    <a:pt x="2291080" y="8194548"/>
                    <a:pt x="3339465" y="8629015"/>
                    <a:pt x="4454525" y="8629015"/>
                  </a:cubicBezTo>
                  <a:cubicBezTo>
                    <a:pt x="5568442" y="8629015"/>
                    <a:pt x="6616319" y="8195056"/>
                    <a:pt x="7405116" y="7407021"/>
                  </a:cubicBezTo>
                  <a:cubicBezTo>
                    <a:pt x="8194422" y="6618477"/>
                    <a:pt x="8629015" y="5569839"/>
                    <a:pt x="8629015" y="4454525"/>
                  </a:cubicBezTo>
                  <a:cubicBezTo>
                    <a:pt x="8629015" y="3339465"/>
                    <a:pt x="8194548" y="2291080"/>
                    <a:pt x="7405497" y="1502537"/>
                  </a:cubicBezTo>
                  <a:cubicBezTo>
                    <a:pt x="6616827" y="714121"/>
                    <a:pt x="5568823" y="280035"/>
                    <a:pt x="4454525" y="280035"/>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0" name="Google Shape;100;p6"/>
          <p:cNvCxnSpPr/>
          <p:nvPr/>
        </p:nvCxnSpPr>
        <p:spPr>
          <a:xfrm>
            <a:off x="8073016" y="3910882"/>
            <a:ext cx="0" cy="1614900"/>
          </a:xfrm>
          <a:prstGeom prst="straightConnector1">
            <a:avLst/>
          </a:prstGeom>
          <a:noFill/>
          <a:ln cap="flat" cmpd="sng" w="171450">
            <a:solidFill>
              <a:srgbClr val="0E4194"/>
            </a:solidFill>
            <a:prstDash val="solid"/>
            <a:round/>
            <a:headEnd len="sm" w="sm" type="none"/>
            <a:tailEnd len="sm" w="sm" type="none"/>
          </a:ln>
        </p:spPr>
      </p:cxnSp>
      <p:sp>
        <p:nvSpPr>
          <p:cNvPr id="101" name="Google Shape;101;p6"/>
          <p:cNvSpPr txBox="1"/>
          <p:nvPr/>
        </p:nvSpPr>
        <p:spPr>
          <a:xfrm>
            <a:off x="8530442" y="4392775"/>
            <a:ext cx="8728800" cy="81780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Clr>
                <a:srgbClr val="000000"/>
              </a:buClr>
              <a:buSzPts val="5313"/>
              <a:buFont typeface="Arial"/>
              <a:buNone/>
            </a:pPr>
            <a:r>
              <a:rPr b="1" i="0" lang="en-US" sz="5313" u="none" cap="none" strike="noStrike">
                <a:solidFill>
                  <a:srgbClr val="0E4194"/>
                </a:solidFill>
                <a:latin typeface="Quicksand"/>
                <a:ea typeface="Quicksand"/>
                <a:cs typeface="Quicksand"/>
                <a:sym typeface="Quicksand"/>
              </a:rPr>
              <a:t>Escuela Técnica Solymar</a:t>
            </a:r>
            <a:endParaRPr b="0" i="0" sz="1400" u="none" cap="none" strike="noStrike">
              <a:solidFill>
                <a:srgbClr val="000000"/>
              </a:solidFill>
              <a:latin typeface="Arial"/>
              <a:ea typeface="Arial"/>
              <a:cs typeface="Arial"/>
              <a:sym typeface="Arial"/>
            </a:endParaRPr>
          </a:p>
        </p:txBody>
      </p:sp>
      <p:grpSp>
        <p:nvGrpSpPr>
          <p:cNvPr id="102" name="Google Shape;102;p6"/>
          <p:cNvGrpSpPr/>
          <p:nvPr/>
        </p:nvGrpSpPr>
        <p:grpSpPr>
          <a:xfrm>
            <a:off x="11947951" y="461015"/>
            <a:ext cx="5693248" cy="1135370"/>
            <a:chOff x="25400" y="0"/>
            <a:chExt cx="7590998" cy="1513826"/>
          </a:xfrm>
        </p:grpSpPr>
        <p:sp>
          <p:nvSpPr>
            <p:cNvPr id="103" name="Google Shape;103;p6"/>
            <p:cNvSpPr/>
            <p:nvPr/>
          </p:nvSpPr>
          <p:spPr>
            <a:xfrm>
              <a:off x="5287434" y="0"/>
              <a:ext cx="2328964" cy="1513826"/>
            </a:xfrm>
            <a:custGeom>
              <a:rect b="b" l="l" r="r" t="t"/>
              <a:pathLst>
                <a:path extrusionOk="0" h="1513826" w="2328964">
                  <a:moveTo>
                    <a:pt x="0" y="0"/>
                  </a:moveTo>
                  <a:lnTo>
                    <a:pt x="2328964" y="0"/>
                  </a:lnTo>
                  <a:lnTo>
                    <a:pt x="2328964" y="1513826"/>
                  </a:lnTo>
                  <a:lnTo>
                    <a:pt x="0" y="1513826"/>
                  </a:lnTo>
                  <a:lnTo>
                    <a:pt x="0" y="0"/>
                  </a:lnTo>
                  <a:close/>
                </a:path>
              </a:pathLst>
            </a:custGeom>
            <a:blipFill rotWithShape="1">
              <a:blip r:embed="rId3">
                <a:alphaModFix/>
              </a:blip>
              <a:stretch>
                <a:fillRect b="0" l="0" r="0" t="0"/>
              </a:stretch>
            </a:blipFill>
            <a:ln>
              <a:noFill/>
            </a:ln>
          </p:spPr>
        </p:sp>
        <p:cxnSp>
          <p:nvCxnSpPr>
            <p:cNvPr id="104" name="Google Shape;104;p6"/>
            <p:cNvCxnSpPr/>
            <p:nvPr/>
          </p:nvCxnSpPr>
          <p:spPr>
            <a:xfrm>
              <a:off x="25400" y="278652"/>
              <a:ext cx="0" cy="956522"/>
            </a:xfrm>
            <a:prstGeom prst="straightConnector1">
              <a:avLst/>
            </a:prstGeom>
            <a:noFill/>
            <a:ln cap="flat" cmpd="sng" w="50800">
              <a:solidFill>
                <a:srgbClr val="0E4194"/>
              </a:solidFill>
              <a:prstDash val="solid"/>
              <a:round/>
              <a:headEnd len="sm" w="sm" type="none"/>
              <a:tailEnd len="sm" w="sm" type="none"/>
            </a:ln>
          </p:spPr>
        </p:cxnSp>
        <p:sp>
          <p:nvSpPr>
            <p:cNvPr id="105" name="Google Shape;105;p6"/>
            <p:cNvSpPr txBox="1"/>
            <p:nvPr/>
          </p:nvSpPr>
          <p:spPr>
            <a:xfrm>
              <a:off x="154627" y="397644"/>
              <a:ext cx="6297289" cy="689963"/>
            </a:xfrm>
            <a:prstGeom prst="rect">
              <a:avLst/>
            </a:prstGeom>
            <a:noFill/>
            <a:ln>
              <a:noFill/>
            </a:ln>
          </p:spPr>
          <p:txBody>
            <a:bodyPr anchorCtr="0" anchor="t" bIns="0" lIns="0" spcFirstLastPara="1" rIns="0" wrap="square" tIns="0">
              <a:spAutoFit/>
            </a:bodyPr>
            <a:lstStyle/>
            <a:p>
              <a:pPr indent="0" lvl="0" marL="0" marR="0" rtl="0" algn="l">
                <a:lnSpc>
                  <a:spcPct val="140052"/>
                </a:lnSpc>
                <a:spcBef>
                  <a:spcPts val="0"/>
                </a:spcBef>
                <a:spcAft>
                  <a:spcPts val="0"/>
                </a:spcAft>
                <a:buClr>
                  <a:srgbClr val="000000"/>
                </a:buClr>
                <a:buSzPts val="1513"/>
                <a:buFont typeface="Arial"/>
                <a:buNone/>
              </a:pPr>
              <a:r>
                <a:rPr b="1" i="0" lang="en-US" sz="1513" u="none" cap="none" strike="noStrike">
                  <a:solidFill>
                    <a:srgbClr val="0E4194"/>
                  </a:solidFill>
                  <a:latin typeface="Quicksand"/>
                  <a:ea typeface="Quicksand"/>
                  <a:cs typeface="Quicksand"/>
                  <a:sym typeface="Quicksand"/>
                </a:rPr>
                <a:t>Encuentros</a:t>
              </a:r>
              <a:r>
                <a:rPr b="0" i="0" lang="en-US" sz="1513" u="none" cap="none" strike="noStrike">
                  <a:solidFill>
                    <a:srgbClr val="0E4194"/>
                  </a:solidFill>
                  <a:latin typeface="Quicksand"/>
                  <a:ea typeface="Quicksand"/>
                  <a:cs typeface="Quicksand"/>
                  <a:sym typeface="Quicksand"/>
                </a:rPr>
                <a:t> que</a:t>
              </a:r>
              <a:r>
                <a:rPr b="1" i="0" lang="en-US" sz="1513" u="none" cap="none" strike="noStrike">
                  <a:solidFill>
                    <a:srgbClr val="0E4194"/>
                  </a:solidFill>
                  <a:latin typeface="Quicksand"/>
                  <a:ea typeface="Quicksand"/>
                  <a:cs typeface="Quicksand"/>
                  <a:sym typeface="Quicksand"/>
                </a:rPr>
                <a:t> cuentan</a:t>
              </a:r>
              <a:r>
                <a:rPr b="0" i="0" lang="en-US" sz="1513" u="none" cap="none" strike="noStrike">
                  <a:solidFill>
                    <a:srgbClr val="0E4194"/>
                  </a:solidFill>
                  <a:latin typeface="Quicksand"/>
                  <a:ea typeface="Quicksand"/>
                  <a:cs typeface="Quicksand"/>
                  <a:sym typeface="Quicksand"/>
                </a:rPr>
                <a:t>:</a:t>
              </a:r>
              <a:endParaRPr b="0" i="0" sz="1400" u="none" cap="none" strike="noStrike">
                <a:solidFill>
                  <a:srgbClr val="000000"/>
                </a:solidFill>
                <a:latin typeface="Arial"/>
                <a:ea typeface="Arial"/>
                <a:cs typeface="Arial"/>
                <a:sym typeface="Arial"/>
              </a:endParaRPr>
            </a:p>
            <a:p>
              <a:pPr indent="0" lvl="0" marL="0" marR="0" rtl="0" algn="l">
                <a:lnSpc>
                  <a:spcPct val="140052"/>
                </a:lnSpc>
                <a:spcBef>
                  <a:spcPts val="0"/>
                </a:spcBef>
                <a:spcAft>
                  <a:spcPts val="0"/>
                </a:spcAft>
                <a:buClr>
                  <a:srgbClr val="000000"/>
                </a:buClr>
                <a:buSzPts val="1513"/>
                <a:buFont typeface="Arial"/>
                <a:buNone/>
              </a:pPr>
              <a:r>
                <a:rPr b="1" i="0" lang="en-US" sz="1513" u="none" cap="none" strike="noStrike">
                  <a:solidFill>
                    <a:srgbClr val="0E4194"/>
                  </a:solidFill>
                  <a:latin typeface="Quicksand"/>
                  <a:ea typeface="Quicksand"/>
                  <a:cs typeface="Quicksand"/>
                  <a:sym typeface="Quicksand"/>
                </a:rPr>
                <a:t>UTU presenta su propuesta Regional por Escuela</a:t>
              </a:r>
              <a:endParaRPr b="0" i="0" sz="1400" u="none" cap="none" strike="noStrike">
                <a:solidFill>
                  <a:srgbClr val="000000"/>
                </a:solidFill>
                <a:latin typeface="Arial"/>
                <a:ea typeface="Arial"/>
                <a:cs typeface="Arial"/>
                <a:sym typeface="Arial"/>
              </a:endParaRPr>
            </a:p>
          </p:txBody>
        </p:sp>
      </p:grpSp>
      <p:sp>
        <p:nvSpPr>
          <p:cNvPr id="106" name="Google Shape;106;p6"/>
          <p:cNvSpPr txBox="1"/>
          <p:nvPr/>
        </p:nvSpPr>
        <p:spPr>
          <a:xfrm>
            <a:off x="8383675" y="5377325"/>
            <a:ext cx="9649200" cy="4280400"/>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Clr>
                <a:srgbClr val="000000"/>
              </a:buClr>
              <a:buSzPts val="4213"/>
              <a:buFont typeface="Arial"/>
              <a:buNone/>
            </a:pPr>
            <a:r>
              <a:rPr b="0" i="0" lang="en-US" sz="4213" u="none" cap="none" strike="noStrike">
                <a:solidFill>
                  <a:srgbClr val="0E4194"/>
                </a:solidFill>
                <a:latin typeface="Quicksand"/>
                <a:ea typeface="Quicksand"/>
                <a:cs typeface="Quicksand"/>
                <a:sym typeface="Quicksand"/>
              </a:rPr>
              <a:t>Anexos:</a:t>
            </a:r>
            <a:r>
              <a:rPr lang="en-US" sz="4213">
                <a:solidFill>
                  <a:srgbClr val="0E4194"/>
                </a:solidFill>
                <a:latin typeface="Quicksand"/>
                <a:ea typeface="Quicksand"/>
                <a:cs typeface="Quicksand"/>
                <a:sym typeface="Quicksand"/>
              </a:rPr>
              <a:t> </a:t>
            </a:r>
            <a:endParaRPr sz="4213">
              <a:solidFill>
                <a:srgbClr val="0E4194"/>
              </a:solidFill>
              <a:latin typeface="Quicksand"/>
              <a:ea typeface="Quicksand"/>
              <a:cs typeface="Quicksand"/>
              <a:sym typeface="Quicksand"/>
            </a:endParaRPr>
          </a:p>
          <a:p>
            <a:pPr indent="-496125" lvl="0" marL="457200" marR="0" rtl="0" algn="just">
              <a:lnSpc>
                <a:spcPct val="140018"/>
              </a:lnSpc>
              <a:spcBef>
                <a:spcPts val="0"/>
              </a:spcBef>
              <a:spcAft>
                <a:spcPts val="0"/>
              </a:spcAft>
              <a:buClr>
                <a:srgbClr val="0E4194"/>
              </a:buClr>
              <a:buSzPts val="4213"/>
              <a:buFont typeface="Quicksand"/>
              <a:buChar char="-"/>
            </a:pPr>
            <a:r>
              <a:rPr lang="en-US" sz="4213">
                <a:solidFill>
                  <a:srgbClr val="0E4194"/>
                </a:solidFill>
                <a:latin typeface="Quicksand"/>
                <a:ea typeface="Quicksand"/>
                <a:cs typeface="Quicksand"/>
                <a:sym typeface="Quicksand"/>
              </a:rPr>
              <a:t>Mamboretá</a:t>
            </a:r>
            <a:endParaRPr sz="4213">
              <a:solidFill>
                <a:srgbClr val="0E4194"/>
              </a:solidFill>
              <a:latin typeface="Quicksand"/>
              <a:ea typeface="Quicksand"/>
              <a:cs typeface="Quicksand"/>
              <a:sym typeface="Quicksand"/>
            </a:endParaRPr>
          </a:p>
          <a:p>
            <a:pPr indent="-496125" lvl="0" marL="457200" marR="0" rtl="0" algn="just">
              <a:lnSpc>
                <a:spcPct val="140018"/>
              </a:lnSpc>
              <a:spcBef>
                <a:spcPts val="0"/>
              </a:spcBef>
              <a:spcAft>
                <a:spcPts val="0"/>
              </a:spcAft>
              <a:buClr>
                <a:srgbClr val="0E4194"/>
              </a:buClr>
              <a:buSzPts val="4213"/>
              <a:buFont typeface="Quicksand"/>
              <a:buChar char="-"/>
            </a:pPr>
            <a:r>
              <a:rPr lang="en-US" sz="4213">
                <a:solidFill>
                  <a:srgbClr val="0E4194"/>
                </a:solidFill>
                <a:latin typeface="Quicksand"/>
                <a:ea typeface="Quicksand"/>
                <a:cs typeface="Quicksand"/>
                <a:sym typeface="Quicksand"/>
              </a:rPr>
              <a:t>Centro de Barrio Nueva Esperanza</a:t>
            </a:r>
            <a:endParaRPr sz="4213">
              <a:solidFill>
                <a:srgbClr val="0E4194"/>
              </a:solidFill>
              <a:latin typeface="Quicksand"/>
              <a:ea typeface="Quicksand"/>
              <a:cs typeface="Quicksand"/>
              <a:sym typeface="Quicksand"/>
            </a:endParaRPr>
          </a:p>
          <a:p>
            <a:pPr indent="-496125" lvl="0" marL="457200" marR="0" rtl="0" algn="just">
              <a:lnSpc>
                <a:spcPct val="140018"/>
              </a:lnSpc>
              <a:spcBef>
                <a:spcPts val="0"/>
              </a:spcBef>
              <a:spcAft>
                <a:spcPts val="0"/>
              </a:spcAft>
              <a:buClr>
                <a:srgbClr val="0E4194"/>
              </a:buClr>
              <a:buSzPts val="4213"/>
              <a:buFont typeface="Quicksand"/>
              <a:buChar char="-"/>
            </a:pPr>
            <a:r>
              <a:rPr lang="en-US" sz="4213">
                <a:solidFill>
                  <a:srgbClr val="0E4194"/>
                </a:solidFill>
                <a:latin typeface="Quicksand"/>
                <a:ea typeface="Quicksand"/>
                <a:cs typeface="Quicksand"/>
                <a:sym typeface="Quicksand"/>
              </a:rPr>
              <a:t>Centro de Barrio Colinas de Solymar</a:t>
            </a:r>
            <a:endParaRPr sz="4213">
              <a:solidFill>
                <a:srgbClr val="0E4194"/>
              </a:solidFill>
              <a:latin typeface="Quicksand"/>
              <a:ea typeface="Quicksand"/>
              <a:cs typeface="Quicksand"/>
              <a:sym typeface="Quicksand"/>
            </a:endParaRPr>
          </a:p>
          <a:p>
            <a:pPr indent="-496125" lvl="0" marL="457200" marR="0" rtl="0" algn="just">
              <a:lnSpc>
                <a:spcPct val="140018"/>
              </a:lnSpc>
              <a:spcBef>
                <a:spcPts val="0"/>
              </a:spcBef>
              <a:spcAft>
                <a:spcPts val="0"/>
              </a:spcAft>
              <a:buClr>
                <a:srgbClr val="0E4194"/>
              </a:buClr>
              <a:buSzPts val="4213"/>
              <a:buFont typeface="Quicksand"/>
              <a:buChar char="-"/>
            </a:pPr>
            <a:r>
              <a:rPr lang="en-US" sz="4213">
                <a:solidFill>
                  <a:srgbClr val="0E4194"/>
                </a:solidFill>
                <a:latin typeface="Quicksand"/>
                <a:ea typeface="Quicksand"/>
                <a:cs typeface="Quicksand"/>
                <a:sym typeface="Quicksand"/>
              </a:rPr>
              <a:t>Centro de Barrio Pinar Norte</a:t>
            </a:r>
            <a:endParaRPr sz="4213">
              <a:solidFill>
                <a:srgbClr val="0E4194"/>
              </a:solidFill>
              <a:latin typeface="Quicksand"/>
              <a:ea typeface="Quicksand"/>
              <a:cs typeface="Quicksand"/>
              <a:sym typeface="Quicksand"/>
            </a:endParaRPr>
          </a:p>
        </p:txBody>
      </p:sp>
      <p:pic>
        <p:nvPicPr>
          <p:cNvPr id="107" name="Google Shape;107;p6" title="E T Solymar 2016-fotor-2025101320435.png"/>
          <p:cNvPicPr preferRelativeResize="0"/>
          <p:nvPr/>
        </p:nvPicPr>
        <p:blipFill>
          <a:blip r:embed="rId4">
            <a:alphaModFix/>
          </a:blip>
          <a:stretch>
            <a:fillRect/>
          </a:stretch>
        </p:blipFill>
        <p:spPr>
          <a:xfrm>
            <a:off x="313663" y="1236597"/>
            <a:ext cx="7492924" cy="7492874"/>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11" name="Shape 111"/>
        <p:cNvGrpSpPr/>
        <p:nvPr/>
      </p:nvGrpSpPr>
      <p:grpSpPr>
        <a:xfrm>
          <a:off x="0" y="0"/>
          <a:ext cx="0" cy="0"/>
          <a:chOff x="0" y="0"/>
          <a:chExt cx="0" cy="0"/>
        </a:xfrm>
      </p:grpSpPr>
      <p:sp>
        <p:nvSpPr>
          <p:cNvPr id="112" name="Google Shape;112;p7"/>
          <p:cNvSpPr txBox="1"/>
          <p:nvPr/>
        </p:nvSpPr>
        <p:spPr>
          <a:xfrm>
            <a:off x="1293601" y="685429"/>
            <a:ext cx="8136831" cy="848451"/>
          </a:xfrm>
          <a:prstGeom prst="rect">
            <a:avLst/>
          </a:prstGeom>
          <a:noFill/>
          <a:ln>
            <a:noFill/>
          </a:ln>
        </p:spPr>
        <p:txBody>
          <a:bodyPr anchorCtr="0" anchor="t" bIns="0" lIns="0" spcFirstLastPara="1" rIns="0" wrap="square" tIns="0">
            <a:spAutoFit/>
          </a:bodyPr>
          <a:lstStyle/>
          <a:p>
            <a:pPr indent="0" lvl="0" marL="0" marR="0" rtl="0" algn="l">
              <a:lnSpc>
                <a:spcPct val="139995"/>
              </a:lnSpc>
              <a:spcBef>
                <a:spcPts val="0"/>
              </a:spcBef>
              <a:spcAft>
                <a:spcPts val="0"/>
              </a:spcAft>
              <a:buClr>
                <a:srgbClr val="000000"/>
              </a:buClr>
              <a:buSzPts val="4953"/>
              <a:buFont typeface="Arial"/>
              <a:buNone/>
            </a:pPr>
            <a:r>
              <a:rPr b="1" i="0" lang="en-US" sz="4953" u="none" cap="none" strike="noStrike">
                <a:solidFill>
                  <a:srgbClr val="0E4194"/>
                </a:solidFill>
                <a:latin typeface="Quicksand"/>
                <a:ea typeface="Quicksand"/>
                <a:cs typeface="Quicksand"/>
                <a:sym typeface="Quicksand"/>
              </a:rPr>
              <a:t>La Escuela que tenemos</a:t>
            </a:r>
            <a:endParaRPr b="0" i="0" sz="1400" u="none" cap="none" strike="noStrike">
              <a:solidFill>
                <a:srgbClr val="000000"/>
              </a:solidFill>
              <a:latin typeface="Arial"/>
              <a:ea typeface="Arial"/>
              <a:cs typeface="Arial"/>
              <a:sym typeface="Arial"/>
            </a:endParaRPr>
          </a:p>
        </p:txBody>
      </p:sp>
      <p:sp>
        <p:nvSpPr>
          <p:cNvPr id="113" name="Google Shape;113;p7"/>
          <p:cNvSpPr txBox="1"/>
          <p:nvPr/>
        </p:nvSpPr>
        <p:spPr>
          <a:xfrm>
            <a:off x="1534146" y="3242088"/>
            <a:ext cx="10449000" cy="640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160"/>
              <a:buFont typeface="Arial"/>
              <a:buNone/>
            </a:pPr>
            <a:r>
              <a:rPr b="1" i="0" lang="en-US" sz="4160" u="none" cap="none" strike="noStrike">
                <a:solidFill>
                  <a:srgbClr val="0E4194"/>
                </a:solidFill>
                <a:latin typeface="Quicksand"/>
                <a:ea typeface="Quicksand"/>
                <a:cs typeface="Quicksand"/>
                <a:sym typeface="Quicksand"/>
              </a:rPr>
              <a:t>Cantidad de Estudiantes: </a:t>
            </a:r>
            <a:r>
              <a:rPr lang="en-US" sz="3000">
                <a:solidFill>
                  <a:srgbClr val="0E4194"/>
                </a:solidFill>
                <a:latin typeface="Quicksand"/>
                <a:ea typeface="Quicksand"/>
                <a:cs typeface="Quicksand"/>
                <a:sym typeface="Quicksand"/>
              </a:rPr>
              <a:t>927</a:t>
            </a:r>
            <a:endParaRPr b="0" i="0" sz="3000" u="none" cap="none" strike="noStrike">
              <a:solidFill>
                <a:srgbClr val="000000"/>
              </a:solidFill>
              <a:latin typeface="Arial"/>
              <a:ea typeface="Arial"/>
              <a:cs typeface="Arial"/>
              <a:sym typeface="Arial"/>
            </a:endParaRPr>
          </a:p>
        </p:txBody>
      </p:sp>
      <p:sp>
        <p:nvSpPr>
          <p:cNvPr id="114" name="Google Shape;114;p7"/>
          <p:cNvSpPr txBox="1"/>
          <p:nvPr/>
        </p:nvSpPr>
        <p:spPr>
          <a:xfrm>
            <a:off x="1534150" y="4141267"/>
            <a:ext cx="16185900" cy="1367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160"/>
              <a:buFont typeface="Arial"/>
              <a:buNone/>
            </a:pPr>
            <a:r>
              <a:rPr b="1" i="0" lang="en-US" sz="4160" u="none" cap="none" strike="noStrike">
                <a:solidFill>
                  <a:srgbClr val="0E4194"/>
                </a:solidFill>
                <a:latin typeface="Quicksand"/>
                <a:ea typeface="Quicksand"/>
                <a:cs typeface="Quicksand"/>
                <a:sym typeface="Quicksand"/>
              </a:rPr>
              <a:t>Oferta Educativa 2026:</a:t>
            </a:r>
            <a:r>
              <a:rPr i="0" lang="en-US" sz="4160" u="none" cap="none" strike="noStrike">
                <a:solidFill>
                  <a:srgbClr val="0E4194"/>
                </a:solidFill>
                <a:latin typeface="Quicksand"/>
                <a:ea typeface="Quicksand"/>
                <a:cs typeface="Quicksand"/>
                <a:sym typeface="Quicksand"/>
              </a:rPr>
              <a:t> </a:t>
            </a:r>
            <a:r>
              <a:rPr i="0" lang="en-US" sz="3000" u="none" cap="none" strike="noStrike">
                <a:solidFill>
                  <a:srgbClr val="0E4194"/>
                </a:solidFill>
                <a:latin typeface="Quicksand"/>
                <a:ea typeface="Quicksand"/>
                <a:cs typeface="Quicksand"/>
                <a:sym typeface="Quicksand"/>
              </a:rPr>
              <a:t>Cu</a:t>
            </a:r>
            <a:r>
              <a:rPr lang="en-US" sz="3000">
                <a:solidFill>
                  <a:srgbClr val="0E4194"/>
                </a:solidFill>
                <a:latin typeface="Quicksand"/>
                <a:ea typeface="Quicksand"/>
                <a:cs typeface="Quicksand"/>
                <a:sym typeface="Quicksand"/>
              </a:rPr>
              <a:t>rsos en diferentes orientaciones de Nivel I (EBI, FPB, Rumbo), Nivel II (BT, BTP) y Nivel III (CTT)</a:t>
            </a:r>
            <a:r>
              <a:rPr lang="en-US" sz="3060">
                <a:solidFill>
                  <a:srgbClr val="0E4194"/>
                </a:solidFill>
                <a:latin typeface="Quicksand"/>
                <a:ea typeface="Quicksand"/>
                <a:cs typeface="Quicksand"/>
                <a:sym typeface="Quicksand"/>
              </a:rPr>
              <a:t> </a:t>
            </a:r>
            <a:endParaRPr i="0" sz="300" u="none" cap="none" strike="noStrike">
              <a:solidFill>
                <a:srgbClr val="000000"/>
              </a:solidFill>
            </a:endParaRPr>
          </a:p>
        </p:txBody>
      </p:sp>
      <p:sp>
        <p:nvSpPr>
          <p:cNvPr id="115" name="Google Shape;115;p7"/>
          <p:cNvSpPr txBox="1"/>
          <p:nvPr/>
        </p:nvSpPr>
        <p:spPr>
          <a:xfrm>
            <a:off x="1534150" y="1625024"/>
            <a:ext cx="16976100" cy="1358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160"/>
              <a:buFont typeface="Arial"/>
              <a:buNone/>
            </a:pPr>
            <a:r>
              <a:rPr b="1" i="0" lang="en-US" sz="4160" u="none" cap="none" strike="noStrike">
                <a:solidFill>
                  <a:srgbClr val="0E4194"/>
                </a:solidFill>
                <a:latin typeface="Quicksand"/>
                <a:ea typeface="Quicksand"/>
                <a:cs typeface="Quicksand"/>
                <a:sym typeface="Quicksand"/>
              </a:rPr>
              <a:t>Equipo de Gestión: </a:t>
            </a:r>
            <a:endParaRPr b="1" i="0" sz="4160" u="none" cap="none" strike="noStrike">
              <a:solidFill>
                <a:srgbClr val="0E4194"/>
              </a:solidFill>
              <a:latin typeface="Quicksand"/>
              <a:ea typeface="Quicksand"/>
              <a:cs typeface="Quicksand"/>
              <a:sym typeface="Quicksand"/>
            </a:endParaRPr>
          </a:p>
          <a:p>
            <a:pPr indent="0" lvl="0" marL="0" marR="0" rtl="0" algn="l">
              <a:lnSpc>
                <a:spcPct val="140000"/>
              </a:lnSpc>
              <a:spcBef>
                <a:spcPts val="0"/>
              </a:spcBef>
              <a:spcAft>
                <a:spcPts val="0"/>
              </a:spcAft>
              <a:buClr>
                <a:srgbClr val="000000"/>
              </a:buClr>
              <a:buSzPts val="4160"/>
              <a:buFont typeface="Arial"/>
              <a:buNone/>
            </a:pPr>
            <a:r>
              <a:rPr i="0" lang="en-US" sz="3000" u="none" cap="none" strike="noStrike">
                <a:solidFill>
                  <a:srgbClr val="0E4194"/>
                </a:solidFill>
                <a:latin typeface="Quicksand"/>
                <a:ea typeface="Quicksand"/>
                <a:cs typeface="Quicksand"/>
                <a:sym typeface="Quicksand"/>
              </a:rPr>
              <a:t>Direcci</a:t>
            </a:r>
            <a:r>
              <a:rPr lang="en-US" sz="3000">
                <a:solidFill>
                  <a:srgbClr val="0E4194"/>
                </a:solidFill>
                <a:latin typeface="Quicksand"/>
                <a:ea typeface="Quicksand"/>
                <a:cs typeface="Quicksand"/>
                <a:sym typeface="Quicksand"/>
              </a:rPr>
              <a:t>ó</a:t>
            </a:r>
            <a:r>
              <a:rPr i="0" lang="en-US" sz="3000" u="none" cap="none" strike="noStrike">
                <a:solidFill>
                  <a:srgbClr val="0E4194"/>
                </a:solidFill>
                <a:latin typeface="Quicksand"/>
                <a:ea typeface="Quicksand"/>
                <a:cs typeface="Quicksand"/>
                <a:sym typeface="Quicksand"/>
              </a:rPr>
              <a:t>n: Prof. </a:t>
            </a:r>
            <a:r>
              <a:rPr lang="en-US" sz="3000">
                <a:solidFill>
                  <a:srgbClr val="0E4194"/>
                </a:solidFill>
                <a:latin typeface="Quicksand"/>
                <a:ea typeface="Quicksand"/>
                <a:cs typeface="Quicksand"/>
                <a:sym typeface="Quicksand"/>
              </a:rPr>
              <a:t>Melina Britos</a:t>
            </a:r>
            <a:r>
              <a:rPr i="0" lang="en-US" sz="3000" u="none" cap="none" strike="noStrike">
                <a:solidFill>
                  <a:srgbClr val="0E4194"/>
                </a:solidFill>
                <a:latin typeface="Quicksand"/>
                <a:ea typeface="Quicksand"/>
                <a:cs typeface="Quicksand"/>
                <a:sym typeface="Quicksand"/>
              </a:rPr>
              <a:t> y Subdirecci</a:t>
            </a:r>
            <a:r>
              <a:rPr lang="en-US" sz="3000">
                <a:solidFill>
                  <a:srgbClr val="0E4194"/>
                </a:solidFill>
                <a:latin typeface="Quicksand"/>
                <a:ea typeface="Quicksand"/>
                <a:cs typeface="Quicksand"/>
                <a:sym typeface="Quicksand"/>
              </a:rPr>
              <a:t>ó</a:t>
            </a:r>
            <a:r>
              <a:rPr i="0" lang="en-US" sz="3000" u="none" cap="none" strike="noStrike">
                <a:solidFill>
                  <a:srgbClr val="0E4194"/>
                </a:solidFill>
                <a:latin typeface="Quicksand"/>
                <a:ea typeface="Quicksand"/>
                <a:cs typeface="Quicksand"/>
                <a:sym typeface="Quicksand"/>
              </a:rPr>
              <a:t>n Prof. J</a:t>
            </a:r>
            <a:r>
              <a:rPr lang="en-US" sz="3000">
                <a:solidFill>
                  <a:srgbClr val="0E4194"/>
                </a:solidFill>
                <a:latin typeface="Quicksand"/>
                <a:ea typeface="Quicksand"/>
                <a:cs typeface="Quicksand"/>
                <a:sym typeface="Quicksand"/>
              </a:rPr>
              <a:t>o</a:t>
            </a:r>
            <a:r>
              <a:rPr i="0" lang="en-US" sz="3000" u="none" cap="none" strike="noStrike">
                <a:solidFill>
                  <a:srgbClr val="0E4194"/>
                </a:solidFill>
                <a:latin typeface="Quicksand"/>
                <a:ea typeface="Quicksand"/>
                <a:cs typeface="Quicksand"/>
                <a:sym typeface="Quicksand"/>
              </a:rPr>
              <a:t>rge Franchini.  </a:t>
            </a:r>
            <a:r>
              <a:rPr lang="en-US" sz="3000">
                <a:solidFill>
                  <a:srgbClr val="0E4194"/>
                </a:solidFill>
                <a:latin typeface="Quicksand"/>
                <a:ea typeface="Quicksand"/>
                <a:cs typeface="Quicksand"/>
                <a:sym typeface="Quicksand"/>
              </a:rPr>
              <a:t>Secretaria Mabel Amorín</a:t>
            </a:r>
            <a:endParaRPr sz="3000">
              <a:solidFill>
                <a:srgbClr val="0E4194"/>
              </a:solidFill>
              <a:latin typeface="Quicksand"/>
              <a:ea typeface="Quicksand"/>
              <a:cs typeface="Quicksand"/>
              <a:sym typeface="Quicksand"/>
            </a:endParaRPr>
          </a:p>
        </p:txBody>
      </p:sp>
      <p:sp>
        <p:nvSpPr>
          <p:cNvPr id="116" name="Google Shape;116;p7"/>
          <p:cNvSpPr txBox="1"/>
          <p:nvPr/>
        </p:nvSpPr>
        <p:spPr>
          <a:xfrm>
            <a:off x="1638929" y="5698821"/>
            <a:ext cx="16380000" cy="2651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160"/>
              <a:buFont typeface="Arial"/>
              <a:buNone/>
            </a:pPr>
            <a:r>
              <a:rPr b="1" i="0" lang="en-US" sz="4160" u="none" cap="none" strike="noStrike">
                <a:solidFill>
                  <a:srgbClr val="0E4194"/>
                </a:solidFill>
                <a:latin typeface="Quicksand"/>
                <a:ea typeface="Quicksand"/>
                <a:cs typeface="Quicksand"/>
                <a:sym typeface="Quicksand"/>
              </a:rPr>
              <a:t>Figuras de acompañamiento con las que cuenta el centro</a:t>
            </a:r>
            <a:r>
              <a:rPr b="0" i="0" lang="en-US" sz="4160" u="none" cap="none" strike="noStrike">
                <a:solidFill>
                  <a:srgbClr val="0E4194"/>
                </a:solidFill>
                <a:latin typeface="Quicksand"/>
                <a:ea typeface="Quicksand"/>
                <a:cs typeface="Quicksand"/>
                <a:sym typeface="Quicksand"/>
              </a:rPr>
              <a:t> </a:t>
            </a:r>
            <a:r>
              <a:rPr b="0" i="0" lang="en-US" sz="3000" u="none" cap="none" strike="noStrike">
                <a:solidFill>
                  <a:srgbClr val="0E4194"/>
                </a:solidFill>
                <a:latin typeface="Quicksand"/>
                <a:ea typeface="Quicksand"/>
                <a:cs typeface="Quicksand"/>
                <a:sym typeface="Quicksand"/>
              </a:rPr>
              <a:t>14</a:t>
            </a:r>
            <a:r>
              <a:rPr lang="en-US" sz="3000">
                <a:solidFill>
                  <a:srgbClr val="0E4194"/>
                </a:solidFill>
                <a:latin typeface="Quicksand"/>
                <a:ea typeface="Quicksand"/>
                <a:cs typeface="Quicksand"/>
                <a:sym typeface="Quicksand"/>
              </a:rPr>
              <a:t> </a:t>
            </a:r>
            <a:r>
              <a:rPr b="0" i="0" lang="en-US" sz="3000" u="none" cap="none" strike="noStrike">
                <a:solidFill>
                  <a:srgbClr val="0E4194"/>
                </a:solidFill>
                <a:latin typeface="Quicksand"/>
                <a:ea typeface="Quicksand"/>
                <a:cs typeface="Quicksand"/>
                <a:sym typeface="Quicksand"/>
              </a:rPr>
              <a:t>Adscriptos, 5 Educadores, 2 DOA,  1 Coordinador </a:t>
            </a:r>
            <a:r>
              <a:rPr lang="en-US" sz="3000">
                <a:solidFill>
                  <a:srgbClr val="0E4194"/>
                </a:solidFill>
                <a:latin typeface="Quicksand"/>
                <a:ea typeface="Quicksand"/>
                <a:cs typeface="Quicksand"/>
                <a:sym typeface="Quicksand"/>
              </a:rPr>
              <a:t>Servicios Gastronómicos</a:t>
            </a:r>
            <a:r>
              <a:rPr b="0" i="0" lang="en-US" sz="3000" u="none" cap="none" strike="noStrike">
                <a:solidFill>
                  <a:srgbClr val="0E4194"/>
                </a:solidFill>
                <a:latin typeface="Quicksand"/>
                <a:ea typeface="Quicksand"/>
                <a:cs typeface="Quicksand"/>
                <a:sym typeface="Quicksand"/>
              </a:rPr>
              <a:t>, Intérpretes ILSU</a:t>
            </a:r>
            <a:r>
              <a:rPr lang="en-US" sz="3000">
                <a:solidFill>
                  <a:srgbClr val="0E4194"/>
                </a:solidFill>
                <a:latin typeface="Quicksand"/>
                <a:ea typeface="Quicksand"/>
                <a:cs typeface="Quicksand"/>
                <a:sym typeface="Quicksand"/>
              </a:rPr>
              <a:t>, Asistentes Laboratorios Ciencias e Informática, </a:t>
            </a:r>
            <a:r>
              <a:rPr b="0" i="0" lang="en-US" sz="3000" u="none" cap="none" strike="noStrike">
                <a:solidFill>
                  <a:srgbClr val="0E4194"/>
                </a:solidFill>
                <a:latin typeface="Quicksand"/>
                <a:ea typeface="Quicksand"/>
                <a:cs typeface="Quicksand"/>
                <a:sym typeface="Quicksand"/>
              </a:rPr>
              <a:t>Referentes Plan avanza, Equipo Multidisciplinario</a:t>
            </a:r>
            <a:r>
              <a:rPr lang="en-US" sz="3000">
                <a:solidFill>
                  <a:srgbClr val="0E4194"/>
                </a:solidFill>
                <a:latin typeface="Quicksand"/>
                <a:ea typeface="Quicksand"/>
                <a:cs typeface="Quicksand"/>
                <a:sym typeface="Quicksand"/>
              </a:rPr>
              <a:t> y </a:t>
            </a:r>
            <a:r>
              <a:rPr lang="en-US" sz="3000">
                <a:solidFill>
                  <a:srgbClr val="0E4194"/>
                </a:solidFill>
                <a:latin typeface="Quicksand"/>
                <a:ea typeface="Quicksand"/>
                <a:cs typeface="Quicksand"/>
                <a:sym typeface="Quicksand"/>
              </a:rPr>
              <a:t>Articulador Pedagógico.</a:t>
            </a:r>
            <a:endParaRPr b="0" i="0" sz="3000" u="none" cap="none" strike="noStrike">
              <a:solidFill>
                <a:srgbClr val="000000"/>
              </a:solidFill>
              <a:latin typeface="Arial"/>
              <a:ea typeface="Arial"/>
              <a:cs typeface="Arial"/>
              <a:sym typeface="Arial"/>
            </a:endParaRPr>
          </a:p>
        </p:txBody>
      </p:sp>
      <p:sp>
        <p:nvSpPr>
          <p:cNvPr id="117" name="Google Shape;117;p7"/>
          <p:cNvSpPr txBox="1"/>
          <p:nvPr/>
        </p:nvSpPr>
        <p:spPr>
          <a:xfrm>
            <a:off x="1638924" y="8599675"/>
            <a:ext cx="16002300" cy="1358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160"/>
              <a:buFont typeface="Arial"/>
              <a:buNone/>
            </a:pPr>
            <a:r>
              <a:rPr b="1" i="0" lang="en-US" sz="4160" u="none" cap="none" strike="noStrike">
                <a:solidFill>
                  <a:srgbClr val="0E4194"/>
                </a:solidFill>
                <a:latin typeface="Quicksand"/>
                <a:ea typeface="Quicksand"/>
                <a:cs typeface="Quicksand"/>
                <a:sym typeface="Quicksand"/>
              </a:rPr>
              <a:t>Indicadores de aprobación por nivel educativo: </a:t>
            </a:r>
            <a:r>
              <a:rPr i="0" lang="en-US" sz="3000" u="none" cap="none" strike="noStrike">
                <a:solidFill>
                  <a:srgbClr val="0E4194"/>
                </a:solidFill>
                <a:latin typeface="Quicksand"/>
                <a:ea typeface="Quicksand"/>
                <a:cs typeface="Quicksand"/>
                <a:sym typeface="Quicksand"/>
              </a:rPr>
              <a:t>Para 2023 nuestros porcentajes de </a:t>
            </a:r>
            <a:r>
              <a:rPr lang="en-US" sz="3000">
                <a:solidFill>
                  <a:srgbClr val="0E4194"/>
                </a:solidFill>
                <a:latin typeface="Quicksand"/>
                <a:ea typeface="Quicksand"/>
                <a:cs typeface="Quicksand"/>
                <a:sym typeface="Quicksand"/>
              </a:rPr>
              <a:t>aprobación eran: </a:t>
            </a:r>
            <a:r>
              <a:rPr i="0" lang="en-US" sz="3000" u="none" cap="none" strike="noStrike">
                <a:solidFill>
                  <a:srgbClr val="0E4194"/>
                </a:solidFill>
                <a:latin typeface="Quicksand"/>
                <a:ea typeface="Quicksand"/>
                <a:cs typeface="Quicksand"/>
                <a:sym typeface="Quicksand"/>
              </a:rPr>
              <a:t>EMB 66.34% y EMS 44.8%</a:t>
            </a:r>
            <a:endParaRPr i="0" sz="3000" u="none" cap="none" strike="noStrike">
              <a:solidFill>
                <a:srgbClr val="000000"/>
              </a:solidFill>
            </a:endParaRPr>
          </a:p>
        </p:txBody>
      </p:sp>
      <p:grpSp>
        <p:nvGrpSpPr>
          <p:cNvPr id="118" name="Google Shape;118;p7"/>
          <p:cNvGrpSpPr/>
          <p:nvPr/>
        </p:nvGrpSpPr>
        <p:grpSpPr>
          <a:xfrm>
            <a:off x="11947951" y="461015"/>
            <a:ext cx="5693248" cy="1135370"/>
            <a:chOff x="25400" y="0"/>
            <a:chExt cx="7590998" cy="1513826"/>
          </a:xfrm>
        </p:grpSpPr>
        <p:sp>
          <p:nvSpPr>
            <p:cNvPr id="119" name="Google Shape;119;p7"/>
            <p:cNvSpPr/>
            <p:nvPr/>
          </p:nvSpPr>
          <p:spPr>
            <a:xfrm>
              <a:off x="5287434" y="0"/>
              <a:ext cx="2328964" cy="1513826"/>
            </a:xfrm>
            <a:custGeom>
              <a:rect b="b" l="l" r="r" t="t"/>
              <a:pathLst>
                <a:path extrusionOk="0" h="1513826" w="2328964">
                  <a:moveTo>
                    <a:pt x="0" y="0"/>
                  </a:moveTo>
                  <a:lnTo>
                    <a:pt x="2328964" y="0"/>
                  </a:lnTo>
                  <a:lnTo>
                    <a:pt x="2328964" y="1513826"/>
                  </a:lnTo>
                  <a:lnTo>
                    <a:pt x="0" y="1513826"/>
                  </a:lnTo>
                  <a:lnTo>
                    <a:pt x="0" y="0"/>
                  </a:lnTo>
                  <a:close/>
                </a:path>
              </a:pathLst>
            </a:custGeom>
            <a:blipFill rotWithShape="1">
              <a:blip r:embed="rId3">
                <a:alphaModFix/>
              </a:blip>
              <a:stretch>
                <a:fillRect b="0" l="0" r="0" t="0"/>
              </a:stretch>
            </a:blipFill>
            <a:ln>
              <a:noFill/>
            </a:ln>
          </p:spPr>
        </p:sp>
        <p:cxnSp>
          <p:nvCxnSpPr>
            <p:cNvPr id="120" name="Google Shape;120;p7"/>
            <p:cNvCxnSpPr/>
            <p:nvPr/>
          </p:nvCxnSpPr>
          <p:spPr>
            <a:xfrm>
              <a:off x="25400" y="278652"/>
              <a:ext cx="0" cy="956522"/>
            </a:xfrm>
            <a:prstGeom prst="straightConnector1">
              <a:avLst/>
            </a:prstGeom>
            <a:noFill/>
            <a:ln cap="flat" cmpd="sng" w="50800">
              <a:solidFill>
                <a:srgbClr val="0E4194"/>
              </a:solidFill>
              <a:prstDash val="solid"/>
              <a:round/>
              <a:headEnd len="sm" w="sm" type="none"/>
              <a:tailEnd len="sm" w="sm" type="none"/>
            </a:ln>
          </p:spPr>
        </p:cxnSp>
        <p:sp>
          <p:nvSpPr>
            <p:cNvPr id="121" name="Google Shape;121;p7"/>
            <p:cNvSpPr txBox="1"/>
            <p:nvPr/>
          </p:nvSpPr>
          <p:spPr>
            <a:xfrm>
              <a:off x="154627" y="397644"/>
              <a:ext cx="6297289" cy="689963"/>
            </a:xfrm>
            <a:prstGeom prst="rect">
              <a:avLst/>
            </a:prstGeom>
            <a:noFill/>
            <a:ln>
              <a:noFill/>
            </a:ln>
          </p:spPr>
          <p:txBody>
            <a:bodyPr anchorCtr="0" anchor="t" bIns="0" lIns="0" spcFirstLastPara="1" rIns="0" wrap="square" tIns="0">
              <a:spAutoFit/>
            </a:bodyPr>
            <a:lstStyle/>
            <a:p>
              <a:pPr indent="0" lvl="0" marL="0" marR="0" rtl="0" algn="l">
                <a:lnSpc>
                  <a:spcPct val="140052"/>
                </a:lnSpc>
                <a:spcBef>
                  <a:spcPts val="0"/>
                </a:spcBef>
                <a:spcAft>
                  <a:spcPts val="0"/>
                </a:spcAft>
                <a:buClr>
                  <a:srgbClr val="000000"/>
                </a:buClr>
                <a:buSzPts val="1513"/>
                <a:buFont typeface="Arial"/>
                <a:buNone/>
              </a:pPr>
              <a:r>
                <a:rPr b="1" i="0" lang="en-US" sz="1513" u="none" cap="none" strike="noStrike">
                  <a:solidFill>
                    <a:srgbClr val="0E4194"/>
                  </a:solidFill>
                  <a:latin typeface="Quicksand"/>
                  <a:ea typeface="Quicksand"/>
                  <a:cs typeface="Quicksand"/>
                  <a:sym typeface="Quicksand"/>
                </a:rPr>
                <a:t>Encuentros</a:t>
              </a:r>
              <a:r>
                <a:rPr b="0" i="0" lang="en-US" sz="1513" u="none" cap="none" strike="noStrike">
                  <a:solidFill>
                    <a:srgbClr val="0E4194"/>
                  </a:solidFill>
                  <a:latin typeface="Quicksand"/>
                  <a:ea typeface="Quicksand"/>
                  <a:cs typeface="Quicksand"/>
                  <a:sym typeface="Quicksand"/>
                </a:rPr>
                <a:t> que</a:t>
              </a:r>
              <a:r>
                <a:rPr b="1" i="0" lang="en-US" sz="1513" u="none" cap="none" strike="noStrike">
                  <a:solidFill>
                    <a:srgbClr val="0E4194"/>
                  </a:solidFill>
                  <a:latin typeface="Quicksand"/>
                  <a:ea typeface="Quicksand"/>
                  <a:cs typeface="Quicksand"/>
                  <a:sym typeface="Quicksand"/>
                </a:rPr>
                <a:t> cuentan</a:t>
              </a:r>
              <a:r>
                <a:rPr b="0" i="0" lang="en-US" sz="1513" u="none" cap="none" strike="noStrike">
                  <a:solidFill>
                    <a:srgbClr val="0E4194"/>
                  </a:solidFill>
                  <a:latin typeface="Quicksand"/>
                  <a:ea typeface="Quicksand"/>
                  <a:cs typeface="Quicksand"/>
                  <a:sym typeface="Quicksand"/>
                </a:rPr>
                <a:t>:</a:t>
              </a:r>
              <a:endParaRPr b="0" i="0" sz="1400" u="none" cap="none" strike="noStrike">
                <a:solidFill>
                  <a:srgbClr val="000000"/>
                </a:solidFill>
                <a:latin typeface="Arial"/>
                <a:ea typeface="Arial"/>
                <a:cs typeface="Arial"/>
                <a:sym typeface="Arial"/>
              </a:endParaRPr>
            </a:p>
            <a:p>
              <a:pPr indent="0" lvl="0" marL="0" marR="0" rtl="0" algn="l">
                <a:lnSpc>
                  <a:spcPct val="140052"/>
                </a:lnSpc>
                <a:spcBef>
                  <a:spcPts val="0"/>
                </a:spcBef>
                <a:spcAft>
                  <a:spcPts val="0"/>
                </a:spcAft>
                <a:buClr>
                  <a:srgbClr val="000000"/>
                </a:buClr>
                <a:buSzPts val="1513"/>
                <a:buFont typeface="Arial"/>
                <a:buNone/>
              </a:pPr>
              <a:r>
                <a:rPr b="1" i="0" lang="en-US" sz="1513" u="none" cap="none" strike="noStrike">
                  <a:solidFill>
                    <a:srgbClr val="0E4194"/>
                  </a:solidFill>
                  <a:latin typeface="Quicksand"/>
                  <a:ea typeface="Quicksand"/>
                  <a:cs typeface="Quicksand"/>
                  <a:sym typeface="Quicksand"/>
                </a:rPr>
                <a:t>UTU presenta su propuesta Regional por Escuela</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25" name="Shape 125"/>
        <p:cNvGrpSpPr/>
        <p:nvPr/>
      </p:nvGrpSpPr>
      <p:grpSpPr>
        <a:xfrm>
          <a:off x="0" y="0"/>
          <a:ext cx="0" cy="0"/>
          <a:chOff x="0" y="0"/>
          <a:chExt cx="0" cy="0"/>
        </a:xfrm>
      </p:grpSpPr>
      <p:sp>
        <p:nvSpPr>
          <p:cNvPr id="126" name="Google Shape;126;p8"/>
          <p:cNvSpPr txBox="1"/>
          <p:nvPr/>
        </p:nvSpPr>
        <p:spPr>
          <a:xfrm>
            <a:off x="1090600" y="1301675"/>
            <a:ext cx="9573300" cy="712500"/>
          </a:xfrm>
          <a:prstGeom prst="rect">
            <a:avLst/>
          </a:prstGeom>
          <a:noFill/>
          <a:ln>
            <a:noFill/>
          </a:ln>
        </p:spPr>
        <p:txBody>
          <a:bodyPr anchorCtr="0" anchor="t" bIns="0" lIns="0" spcFirstLastPara="1" rIns="0" wrap="square" tIns="0">
            <a:spAutoFit/>
          </a:bodyPr>
          <a:lstStyle/>
          <a:p>
            <a:pPr indent="0" lvl="0" marL="0" marR="0" rtl="0" algn="l">
              <a:lnSpc>
                <a:spcPct val="139995"/>
              </a:lnSpc>
              <a:spcBef>
                <a:spcPts val="0"/>
              </a:spcBef>
              <a:spcAft>
                <a:spcPts val="0"/>
              </a:spcAft>
              <a:buClr>
                <a:srgbClr val="000000"/>
              </a:buClr>
              <a:buSzPts val="4628"/>
              <a:buFont typeface="Arial"/>
              <a:buNone/>
            </a:pPr>
            <a:r>
              <a:rPr b="1" i="0" lang="en-US" sz="4628" u="none" cap="none" strike="noStrike">
                <a:solidFill>
                  <a:srgbClr val="0E4194"/>
                </a:solidFill>
                <a:latin typeface="Quicksand"/>
                <a:ea typeface="Quicksand"/>
                <a:cs typeface="Quicksand"/>
                <a:sym typeface="Quicksand"/>
              </a:rPr>
              <a:t>Nuestros escenarios de trabajo</a:t>
            </a:r>
            <a:endParaRPr b="0" i="0" sz="1400" u="none" cap="none" strike="noStrike">
              <a:solidFill>
                <a:srgbClr val="000000"/>
              </a:solidFill>
              <a:latin typeface="Arial"/>
              <a:ea typeface="Arial"/>
              <a:cs typeface="Arial"/>
              <a:sym typeface="Arial"/>
            </a:endParaRPr>
          </a:p>
        </p:txBody>
      </p:sp>
      <p:grpSp>
        <p:nvGrpSpPr>
          <p:cNvPr id="127" name="Google Shape;127;p8"/>
          <p:cNvGrpSpPr/>
          <p:nvPr/>
        </p:nvGrpSpPr>
        <p:grpSpPr>
          <a:xfrm>
            <a:off x="11947951" y="461015"/>
            <a:ext cx="5693248" cy="1135370"/>
            <a:chOff x="25400" y="0"/>
            <a:chExt cx="7590998" cy="1513826"/>
          </a:xfrm>
        </p:grpSpPr>
        <p:sp>
          <p:nvSpPr>
            <p:cNvPr id="128" name="Google Shape;128;p8"/>
            <p:cNvSpPr/>
            <p:nvPr/>
          </p:nvSpPr>
          <p:spPr>
            <a:xfrm>
              <a:off x="5287434" y="0"/>
              <a:ext cx="2328964" cy="1513826"/>
            </a:xfrm>
            <a:custGeom>
              <a:rect b="b" l="l" r="r" t="t"/>
              <a:pathLst>
                <a:path extrusionOk="0" h="1513826" w="2328964">
                  <a:moveTo>
                    <a:pt x="0" y="0"/>
                  </a:moveTo>
                  <a:lnTo>
                    <a:pt x="2328964" y="0"/>
                  </a:lnTo>
                  <a:lnTo>
                    <a:pt x="2328964" y="1513826"/>
                  </a:lnTo>
                  <a:lnTo>
                    <a:pt x="0" y="1513826"/>
                  </a:lnTo>
                  <a:lnTo>
                    <a:pt x="0" y="0"/>
                  </a:lnTo>
                  <a:close/>
                </a:path>
              </a:pathLst>
            </a:custGeom>
            <a:blipFill rotWithShape="1">
              <a:blip r:embed="rId3">
                <a:alphaModFix/>
              </a:blip>
              <a:stretch>
                <a:fillRect b="0" l="0" r="0" t="0"/>
              </a:stretch>
            </a:blipFill>
            <a:ln>
              <a:noFill/>
            </a:ln>
          </p:spPr>
        </p:sp>
        <p:cxnSp>
          <p:nvCxnSpPr>
            <p:cNvPr id="129" name="Google Shape;129;p8"/>
            <p:cNvCxnSpPr/>
            <p:nvPr/>
          </p:nvCxnSpPr>
          <p:spPr>
            <a:xfrm>
              <a:off x="25400" y="278652"/>
              <a:ext cx="0" cy="956522"/>
            </a:xfrm>
            <a:prstGeom prst="straightConnector1">
              <a:avLst/>
            </a:prstGeom>
            <a:noFill/>
            <a:ln cap="flat" cmpd="sng" w="50800">
              <a:solidFill>
                <a:srgbClr val="0E4194"/>
              </a:solidFill>
              <a:prstDash val="solid"/>
              <a:round/>
              <a:headEnd len="sm" w="sm" type="none"/>
              <a:tailEnd len="sm" w="sm" type="none"/>
            </a:ln>
          </p:spPr>
        </p:cxnSp>
        <p:sp>
          <p:nvSpPr>
            <p:cNvPr id="130" name="Google Shape;130;p8"/>
            <p:cNvSpPr txBox="1"/>
            <p:nvPr/>
          </p:nvSpPr>
          <p:spPr>
            <a:xfrm>
              <a:off x="154627" y="397644"/>
              <a:ext cx="6297289" cy="689963"/>
            </a:xfrm>
            <a:prstGeom prst="rect">
              <a:avLst/>
            </a:prstGeom>
            <a:noFill/>
            <a:ln>
              <a:noFill/>
            </a:ln>
          </p:spPr>
          <p:txBody>
            <a:bodyPr anchorCtr="0" anchor="t" bIns="0" lIns="0" spcFirstLastPara="1" rIns="0" wrap="square" tIns="0">
              <a:spAutoFit/>
            </a:bodyPr>
            <a:lstStyle/>
            <a:p>
              <a:pPr indent="0" lvl="0" marL="0" marR="0" rtl="0" algn="l">
                <a:lnSpc>
                  <a:spcPct val="140052"/>
                </a:lnSpc>
                <a:spcBef>
                  <a:spcPts val="0"/>
                </a:spcBef>
                <a:spcAft>
                  <a:spcPts val="0"/>
                </a:spcAft>
                <a:buClr>
                  <a:srgbClr val="000000"/>
                </a:buClr>
                <a:buSzPts val="1513"/>
                <a:buFont typeface="Arial"/>
                <a:buNone/>
              </a:pPr>
              <a:r>
                <a:rPr b="1" i="0" lang="en-US" sz="1513" u="none" cap="none" strike="noStrike">
                  <a:solidFill>
                    <a:srgbClr val="0E4194"/>
                  </a:solidFill>
                  <a:latin typeface="Quicksand"/>
                  <a:ea typeface="Quicksand"/>
                  <a:cs typeface="Quicksand"/>
                  <a:sym typeface="Quicksand"/>
                </a:rPr>
                <a:t>Encuentros</a:t>
              </a:r>
              <a:r>
                <a:rPr b="0" i="0" lang="en-US" sz="1513" u="none" cap="none" strike="noStrike">
                  <a:solidFill>
                    <a:srgbClr val="0E4194"/>
                  </a:solidFill>
                  <a:latin typeface="Quicksand"/>
                  <a:ea typeface="Quicksand"/>
                  <a:cs typeface="Quicksand"/>
                  <a:sym typeface="Quicksand"/>
                </a:rPr>
                <a:t> que</a:t>
              </a:r>
              <a:r>
                <a:rPr b="1" i="0" lang="en-US" sz="1513" u="none" cap="none" strike="noStrike">
                  <a:solidFill>
                    <a:srgbClr val="0E4194"/>
                  </a:solidFill>
                  <a:latin typeface="Quicksand"/>
                  <a:ea typeface="Quicksand"/>
                  <a:cs typeface="Quicksand"/>
                  <a:sym typeface="Quicksand"/>
                </a:rPr>
                <a:t> cuentan</a:t>
              </a:r>
              <a:r>
                <a:rPr b="0" i="0" lang="en-US" sz="1513" u="none" cap="none" strike="noStrike">
                  <a:solidFill>
                    <a:srgbClr val="0E4194"/>
                  </a:solidFill>
                  <a:latin typeface="Quicksand"/>
                  <a:ea typeface="Quicksand"/>
                  <a:cs typeface="Quicksand"/>
                  <a:sym typeface="Quicksand"/>
                </a:rPr>
                <a:t>:</a:t>
              </a:r>
              <a:endParaRPr b="0" i="0" sz="1400" u="none" cap="none" strike="noStrike">
                <a:solidFill>
                  <a:srgbClr val="000000"/>
                </a:solidFill>
                <a:latin typeface="Arial"/>
                <a:ea typeface="Arial"/>
                <a:cs typeface="Arial"/>
                <a:sym typeface="Arial"/>
              </a:endParaRPr>
            </a:p>
            <a:p>
              <a:pPr indent="0" lvl="0" marL="0" marR="0" rtl="0" algn="l">
                <a:lnSpc>
                  <a:spcPct val="140052"/>
                </a:lnSpc>
                <a:spcBef>
                  <a:spcPts val="0"/>
                </a:spcBef>
                <a:spcAft>
                  <a:spcPts val="0"/>
                </a:spcAft>
                <a:buClr>
                  <a:srgbClr val="000000"/>
                </a:buClr>
                <a:buSzPts val="1513"/>
                <a:buFont typeface="Arial"/>
                <a:buNone/>
              </a:pPr>
              <a:r>
                <a:rPr b="1" i="0" lang="en-US" sz="1513" u="none" cap="none" strike="noStrike">
                  <a:solidFill>
                    <a:srgbClr val="0E4194"/>
                  </a:solidFill>
                  <a:latin typeface="Quicksand"/>
                  <a:ea typeface="Quicksand"/>
                  <a:cs typeface="Quicksand"/>
                  <a:sym typeface="Quicksand"/>
                </a:rPr>
                <a:t>UTU presenta su propuesta Regional por Escuela</a:t>
              </a:r>
              <a:endParaRPr b="0" i="0" sz="1400" u="none" cap="none" strike="noStrike">
                <a:solidFill>
                  <a:srgbClr val="000000"/>
                </a:solidFill>
                <a:latin typeface="Arial"/>
                <a:ea typeface="Arial"/>
                <a:cs typeface="Arial"/>
                <a:sym typeface="Arial"/>
              </a:endParaRPr>
            </a:p>
          </p:txBody>
        </p:sp>
      </p:grpSp>
      <p:sp>
        <p:nvSpPr>
          <p:cNvPr id="131" name="Google Shape;131;p8"/>
          <p:cNvSpPr txBox="1"/>
          <p:nvPr/>
        </p:nvSpPr>
        <p:spPr>
          <a:xfrm>
            <a:off x="1090600" y="2234700"/>
            <a:ext cx="16850400" cy="76113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en-US" sz="3000">
                <a:solidFill>
                  <a:srgbClr val="0E4194"/>
                </a:solidFill>
                <a:latin typeface="Quicksand"/>
                <a:ea typeface="Quicksand"/>
                <a:cs typeface="Quicksand"/>
                <a:sym typeface="Quicksand"/>
              </a:rPr>
              <a:t>Nuestros Estudiantes y Docentes han representado a la Escuela y a la UTU a nivel local, nacional e internacional, destacamos:</a:t>
            </a:r>
            <a:endParaRPr b="1" sz="3000">
              <a:solidFill>
                <a:srgbClr val="0E4194"/>
              </a:solidFill>
              <a:latin typeface="Quicksand"/>
              <a:ea typeface="Quicksand"/>
              <a:cs typeface="Quicksand"/>
              <a:sym typeface="Quicksand"/>
            </a:endParaRPr>
          </a:p>
          <a:p>
            <a:pPr indent="0" lvl="0" marL="0" rtl="0" algn="just">
              <a:lnSpc>
                <a:spcPct val="140000"/>
              </a:lnSpc>
              <a:spcBef>
                <a:spcPts val="0"/>
              </a:spcBef>
              <a:spcAft>
                <a:spcPts val="0"/>
              </a:spcAft>
              <a:buNone/>
            </a:pPr>
            <a:r>
              <a:rPr b="1" lang="en-US" sz="3000">
                <a:solidFill>
                  <a:srgbClr val="0E4194"/>
                </a:solidFill>
                <a:latin typeface="Quicksand"/>
                <a:ea typeface="Quicksand"/>
                <a:cs typeface="Quicksand"/>
                <a:sym typeface="Quicksand"/>
              </a:rPr>
              <a:t>Gastronomía:</a:t>
            </a:r>
            <a:r>
              <a:rPr b="1" lang="en-US" sz="4160">
                <a:solidFill>
                  <a:srgbClr val="0E4194"/>
                </a:solidFill>
                <a:latin typeface="Quicksand"/>
                <a:ea typeface="Quicksand"/>
                <a:cs typeface="Quicksand"/>
                <a:sym typeface="Quicksand"/>
              </a:rPr>
              <a:t> </a:t>
            </a:r>
            <a:r>
              <a:rPr lang="en-US" sz="3000">
                <a:solidFill>
                  <a:srgbClr val="0E4194"/>
                </a:solidFill>
                <a:latin typeface="Quicksand"/>
                <a:ea typeface="Quicksand"/>
                <a:cs typeface="Quicksand"/>
                <a:sym typeface="Quicksand"/>
              </a:rPr>
              <a:t>Los estudiantes y docentes de los cursos del Área Gastronómica han sido premiados y destacados en Cocinarte Paysandú (por varios años consecutivos), Fiesta del Jabalí en Aiguá, Binacional del Cordero en Santana de Livramento, Concurso Nacional y Mundial del Alfajor y en breve participaremos en el Salto Cocina.</a:t>
            </a:r>
            <a:endParaRPr b="1" sz="4160">
              <a:solidFill>
                <a:srgbClr val="0E4194"/>
              </a:solidFill>
              <a:latin typeface="Quicksand"/>
              <a:ea typeface="Quicksand"/>
              <a:cs typeface="Quicksand"/>
              <a:sym typeface="Quicksand"/>
            </a:endParaRPr>
          </a:p>
          <a:p>
            <a:pPr indent="0" lvl="0" marL="0" rtl="0" algn="just">
              <a:lnSpc>
                <a:spcPct val="140000"/>
              </a:lnSpc>
              <a:spcBef>
                <a:spcPts val="0"/>
              </a:spcBef>
              <a:spcAft>
                <a:spcPts val="0"/>
              </a:spcAft>
              <a:buNone/>
            </a:pPr>
            <a:r>
              <a:rPr b="1" lang="en-US" sz="3000">
                <a:solidFill>
                  <a:srgbClr val="0E4194"/>
                </a:solidFill>
                <a:latin typeface="Quicksand"/>
                <a:ea typeface="Quicksand"/>
                <a:cs typeface="Quicksand"/>
                <a:sym typeface="Quicksand"/>
              </a:rPr>
              <a:t>Concurso de Eficiencia Energética para UTU y Secundaria:</a:t>
            </a:r>
            <a:r>
              <a:rPr b="1" lang="en-US" sz="4160">
                <a:solidFill>
                  <a:srgbClr val="0E4194"/>
                </a:solidFill>
                <a:latin typeface="Quicksand"/>
                <a:ea typeface="Quicksand"/>
                <a:cs typeface="Quicksand"/>
                <a:sym typeface="Quicksand"/>
              </a:rPr>
              <a:t> </a:t>
            </a:r>
            <a:r>
              <a:rPr lang="en-US" sz="3000">
                <a:solidFill>
                  <a:srgbClr val="0E4194"/>
                </a:solidFill>
                <a:latin typeface="Quicksand"/>
                <a:ea typeface="Quicksand"/>
                <a:cs typeface="Quicksand"/>
                <a:sym typeface="Quicksand"/>
              </a:rPr>
              <a:t>Los estudiantes y docentes de los cursos del Área de Instalaciones Eléctricas participan año a año en el Concurso promovido por el Ministerio de Energía y Minería, hemos sido premiados en varias ediciones.</a:t>
            </a:r>
            <a:endParaRPr sz="3000">
              <a:solidFill>
                <a:srgbClr val="0E4194"/>
              </a:solidFill>
              <a:latin typeface="Quicksand"/>
              <a:ea typeface="Quicksand"/>
              <a:cs typeface="Quicksand"/>
              <a:sym typeface="Quicksand"/>
            </a:endParaRPr>
          </a:p>
          <a:p>
            <a:pPr indent="0" lvl="0" marL="0" rtl="0" algn="just">
              <a:lnSpc>
                <a:spcPct val="140000"/>
              </a:lnSpc>
              <a:spcBef>
                <a:spcPts val="0"/>
              </a:spcBef>
              <a:spcAft>
                <a:spcPts val="0"/>
              </a:spcAft>
              <a:buNone/>
            </a:pPr>
            <a:r>
              <a:rPr b="1" lang="en-US" sz="3000">
                <a:solidFill>
                  <a:srgbClr val="0E4194"/>
                </a:solidFill>
                <a:latin typeface="Quicksand"/>
                <a:ea typeface="Quicksand"/>
                <a:cs typeface="Quicksand"/>
                <a:sym typeface="Quicksand"/>
              </a:rPr>
              <a:t>Desfile de Peinados y Maquillaje: </a:t>
            </a:r>
            <a:r>
              <a:rPr lang="en-US" sz="3000">
                <a:solidFill>
                  <a:srgbClr val="0E4194"/>
                </a:solidFill>
                <a:latin typeface="Quicksand"/>
                <a:ea typeface="Quicksand"/>
                <a:cs typeface="Quicksand"/>
                <a:sym typeface="Quicksand"/>
              </a:rPr>
              <a:t>Los estudiantes y docentes de los cursos del Área Belleza Capilar organizan y  participan en el Desfile, que este año tiene su 12va. edición.</a:t>
            </a:r>
            <a:endParaRPr b="1" sz="3000">
              <a:solidFill>
                <a:srgbClr val="0E4194"/>
              </a:solidFill>
              <a:latin typeface="Quicksand"/>
              <a:ea typeface="Quicksand"/>
              <a:cs typeface="Quicksand"/>
              <a:sym typeface="Quicksand"/>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35" name="Shape 135"/>
        <p:cNvGrpSpPr/>
        <p:nvPr/>
      </p:nvGrpSpPr>
      <p:grpSpPr>
        <a:xfrm>
          <a:off x="0" y="0"/>
          <a:ext cx="0" cy="0"/>
          <a:chOff x="0" y="0"/>
          <a:chExt cx="0" cy="0"/>
        </a:xfrm>
      </p:grpSpPr>
      <p:sp>
        <p:nvSpPr>
          <p:cNvPr id="136" name="Google Shape;136;p9"/>
          <p:cNvSpPr txBox="1"/>
          <p:nvPr/>
        </p:nvSpPr>
        <p:spPr>
          <a:xfrm>
            <a:off x="1397600" y="1173730"/>
            <a:ext cx="7496700" cy="702300"/>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Clr>
                <a:srgbClr val="000000"/>
              </a:buClr>
              <a:buSzPts val="4563"/>
              <a:buFont typeface="Arial"/>
              <a:buNone/>
            </a:pPr>
            <a:r>
              <a:rPr b="1" i="0" lang="en-US" sz="4563" u="none" cap="none" strike="noStrike">
                <a:solidFill>
                  <a:srgbClr val="0E4194"/>
                </a:solidFill>
                <a:latin typeface="Quicksand"/>
                <a:ea typeface="Quicksand"/>
                <a:cs typeface="Quicksand"/>
                <a:sym typeface="Quicksand"/>
              </a:rPr>
              <a:t>Hacia dónde queremos ir</a:t>
            </a:r>
            <a:endParaRPr b="0" i="0" sz="1400" u="none" cap="none" strike="noStrike">
              <a:solidFill>
                <a:srgbClr val="000000"/>
              </a:solidFill>
              <a:latin typeface="Arial"/>
              <a:ea typeface="Arial"/>
              <a:cs typeface="Arial"/>
              <a:sym typeface="Arial"/>
            </a:endParaRPr>
          </a:p>
        </p:txBody>
      </p:sp>
      <p:grpSp>
        <p:nvGrpSpPr>
          <p:cNvPr id="137" name="Google Shape;137;p9"/>
          <p:cNvGrpSpPr/>
          <p:nvPr/>
        </p:nvGrpSpPr>
        <p:grpSpPr>
          <a:xfrm>
            <a:off x="11947951" y="461015"/>
            <a:ext cx="5693248" cy="1135370"/>
            <a:chOff x="25400" y="0"/>
            <a:chExt cx="7590998" cy="1513826"/>
          </a:xfrm>
        </p:grpSpPr>
        <p:sp>
          <p:nvSpPr>
            <p:cNvPr id="138" name="Google Shape;138;p9"/>
            <p:cNvSpPr/>
            <p:nvPr/>
          </p:nvSpPr>
          <p:spPr>
            <a:xfrm>
              <a:off x="5287434" y="0"/>
              <a:ext cx="2328964" cy="1513826"/>
            </a:xfrm>
            <a:custGeom>
              <a:rect b="b" l="l" r="r" t="t"/>
              <a:pathLst>
                <a:path extrusionOk="0" h="1513826" w="2328964">
                  <a:moveTo>
                    <a:pt x="0" y="0"/>
                  </a:moveTo>
                  <a:lnTo>
                    <a:pt x="2328964" y="0"/>
                  </a:lnTo>
                  <a:lnTo>
                    <a:pt x="2328964" y="1513826"/>
                  </a:lnTo>
                  <a:lnTo>
                    <a:pt x="0" y="1513826"/>
                  </a:lnTo>
                  <a:lnTo>
                    <a:pt x="0" y="0"/>
                  </a:lnTo>
                  <a:close/>
                </a:path>
              </a:pathLst>
            </a:custGeom>
            <a:blipFill rotWithShape="1">
              <a:blip r:embed="rId3">
                <a:alphaModFix/>
              </a:blip>
              <a:stretch>
                <a:fillRect b="0" l="0" r="0" t="0"/>
              </a:stretch>
            </a:blipFill>
            <a:ln>
              <a:noFill/>
            </a:ln>
          </p:spPr>
        </p:sp>
        <p:cxnSp>
          <p:nvCxnSpPr>
            <p:cNvPr id="139" name="Google Shape;139;p9"/>
            <p:cNvCxnSpPr/>
            <p:nvPr/>
          </p:nvCxnSpPr>
          <p:spPr>
            <a:xfrm>
              <a:off x="25400" y="278652"/>
              <a:ext cx="0" cy="956522"/>
            </a:xfrm>
            <a:prstGeom prst="straightConnector1">
              <a:avLst/>
            </a:prstGeom>
            <a:noFill/>
            <a:ln cap="flat" cmpd="sng" w="50800">
              <a:solidFill>
                <a:srgbClr val="0E4194"/>
              </a:solidFill>
              <a:prstDash val="solid"/>
              <a:round/>
              <a:headEnd len="sm" w="sm" type="none"/>
              <a:tailEnd len="sm" w="sm" type="none"/>
            </a:ln>
          </p:spPr>
        </p:cxnSp>
        <p:sp>
          <p:nvSpPr>
            <p:cNvPr id="140" name="Google Shape;140;p9"/>
            <p:cNvSpPr txBox="1"/>
            <p:nvPr/>
          </p:nvSpPr>
          <p:spPr>
            <a:xfrm>
              <a:off x="154627" y="397644"/>
              <a:ext cx="6297289" cy="689963"/>
            </a:xfrm>
            <a:prstGeom prst="rect">
              <a:avLst/>
            </a:prstGeom>
            <a:noFill/>
            <a:ln>
              <a:noFill/>
            </a:ln>
          </p:spPr>
          <p:txBody>
            <a:bodyPr anchorCtr="0" anchor="t" bIns="0" lIns="0" spcFirstLastPara="1" rIns="0" wrap="square" tIns="0">
              <a:spAutoFit/>
            </a:bodyPr>
            <a:lstStyle/>
            <a:p>
              <a:pPr indent="0" lvl="0" marL="0" marR="0" rtl="0" algn="l">
                <a:lnSpc>
                  <a:spcPct val="140052"/>
                </a:lnSpc>
                <a:spcBef>
                  <a:spcPts val="0"/>
                </a:spcBef>
                <a:spcAft>
                  <a:spcPts val="0"/>
                </a:spcAft>
                <a:buClr>
                  <a:srgbClr val="000000"/>
                </a:buClr>
                <a:buSzPts val="1513"/>
                <a:buFont typeface="Arial"/>
                <a:buNone/>
              </a:pPr>
              <a:r>
                <a:rPr b="1" i="0" lang="en-US" sz="1513" u="none" cap="none" strike="noStrike">
                  <a:solidFill>
                    <a:srgbClr val="0E4194"/>
                  </a:solidFill>
                  <a:latin typeface="Quicksand"/>
                  <a:ea typeface="Quicksand"/>
                  <a:cs typeface="Quicksand"/>
                  <a:sym typeface="Quicksand"/>
                </a:rPr>
                <a:t>Encuentros</a:t>
              </a:r>
              <a:r>
                <a:rPr b="0" i="0" lang="en-US" sz="1513" u="none" cap="none" strike="noStrike">
                  <a:solidFill>
                    <a:srgbClr val="0E4194"/>
                  </a:solidFill>
                  <a:latin typeface="Quicksand"/>
                  <a:ea typeface="Quicksand"/>
                  <a:cs typeface="Quicksand"/>
                  <a:sym typeface="Quicksand"/>
                </a:rPr>
                <a:t> que</a:t>
              </a:r>
              <a:r>
                <a:rPr b="1" i="0" lang="en-US" sz="1513" u="none" cap="none" strike="noStrike">
                  <a:solidFill>
                    <a:srgbClr val="0E4194"/>
                  </a:solidFill>
                  <a:latin typeface="Quicksand"/>
                  <a:ea typeface="Quicksand"/>
                  <a:cs typeface="Quicksand"/>
                  <a:sym typeface="Quicksand"/>
                </a:rPr>
                <a:t> cuentan</a:t>
              </a:r>
              <a:r>
                <a:rPr b="0" i="0" lang="en-US" sz="1513" u="none" cap="none" strike="noStrike">
                  <a:solidFill>
                    <a:srgbClr val="0E4194"/>
                  </a:solidFill>
                  <a:latin typeface="Quicksand"/>
                  <a:ea typeface="Quicksand"/>
                  <a:cs typeface="Quicksand"/>
                  <a:sym typeface="Quicksand"/>
                </a:rPr>
                <a:t>:</a:t>
              </a:r>
              <a:endParaRPr b="0" i="0" sz="1400" u="none" cap="none" strike="noStrike">
                <a:solidFill>
                  <a:srgbClr val="000000"/>
                </a:solidFill>
                <a:latin typeface="Arial"/>
                <a:ea typeface="Arial"/>
                <a:cs typeface="Arial"/>
                <a:sym typeface="Arial"/>
              </a:endParaRPr>
            </a:p>
            <a:p>
              <a:pPr indent="0" lvl="0" marL="0" marR="0" rtl="0" algn="l">
                <a:lnSpc>
                  <a:spcPct val="140052"/>
                </a:lnSpc>
                <a:spcBef>
                  <a:spcPts val="0"/>
                </a:spcBef>
                <a:spcAft>
                  <a:spcPts val="0"/>
                </a:spcAft>
                <a:buClr>
                  <a:srgbClr val="000000"/>
                </a:buClr>
                <a:buSzPts val="1513"/>
                <a:buFont typeface="Arial"/>
                <a:buNone/>
              </a:pPr>
              <a:r>
                <a:rPr b="1" i="0" lang="en-US" sz="1513" u="none" cap="none" strike="noStrike">
                  <a:solidFill>
                    <a:srgbClr val="0E4194"/>
                  </a:solidFill>
                  <a:latin typeface="Quicksand"/>
                  <a:ea typeface="Quicksand"/>
                  <a:cs typeface="Quicksand"/>
                  <a:sym typeface="Quicksand"/>
                </a:rPr>
                <a:t>UTU presenta su propuesta Regional por Escuela</a:t>
              </a:r>
              <a:endParaRPr b="0" i="0" sz="1400" u="none" cap="none" strike="noStrike">
                <a:solidFill>
                  <a:srgbClr val="000000"/>
                </a:solidFill>
                <a:latin typeface="Arial"/>
                <a:ea typeface="Arial"/>
                <a:cs typeface="Arial"/>
                <a:sym typeface="Arial"/>
              </a:endParaRPr>
            </a:p>
          </p:txBody>
        </p:sp>
      </p:grpSp>
      <p:sp>
        <p:nvSpPr>
          <p:cNvPr id="141" name="Google Shape;141;p9"/>
          <p:cNvSpPr txBox="1"/>
          <p:nvPr/>
        </p:nvSpPr>
        <p:spPr>
          <a:xfrm>
            <a:off x="1397600" y="1993850"/>
            <a:ext cx="16589400" cy="7996500"/>
          </a:xfrm>
          <a:prstGeom prst="rect">
            <a:avLst/>
          </a:prstGeom>
          <a:noFill/>
          <a:ln>
            <a:noFill/>
          </a:ln>
        </p:spPr>
        <p:txBody>
          <a:bodyPr anchorCtr="0" anchor="t" bIns="91425" lIns="91425" spcFirstLastPara="1" rIns="91425" wrap="square" tIns="91425">
            <a:spAutoFit/>
          </a:bodyPr>
          <a:lstStyle/>
          <a:p>
            <a:pPr indent="0" lvl="0" marL="0" rtl="0" algn="just">
              <a:lnSpc>
                <a:spcPct val="140000"/>
              </a:lnSpc>
              <a:spcBef>
                <a:spcPts val="0"/>
              </a:spcBef>
              <a:spcAft>
                <a:spcPts val="0"/>
              </a:spcAft>
              <a:buNone/>
            </a:pPr>
            <a:r>
              <a:rPr lang="en-US" sz="4160">
                <a:solidFill>
                  <a:srgbClr val="0E4194"/>
                </a:solidFill>
                <a:latin typeface="Quicksand"/>
                <a:ea typeface="Quicksand"/>
                <a:cs typeface="Quicksand"/>
                <a:sym typeface="Quicksand"/>
              </a:rPr>
              <a:t>Deseamos el desarrollo del Centro como un espacio que permita el ejercicio pleno de derechos, el crecimiento personal, académico y principalmente humano de los estudiantes.</a:t>
            </a:r>
            <a:endParaRPr sz="4160">
              <a:solidFill>
                <a:srgbClr val="0E4194"/>
              </a:solidFill>
              <a:latin typeface="Quicksand"/>
              <a:ea typeface="Quicksand"/>
              <a:cs typeface="Quicksand"/>
              <a:sym typeface="Quicksand"/>
            </a:endParaRPr>
          </a:p>
          <a:p>
            <a:pPr indent="0" lvl="0" marL="0" rtl="0" algn="just">
              <a:lnSpc>
                <a:spcPct val="140000"/>
              </a:lnSpc>
              <a:spcBef>
                <a:spcPts val="0"/>
              </a:spcBef>
              <a:spcAft>
                <a:spcPts val="0"/>
              </a:spcAft>
              <a:buNone/>
            </a:pPr>
            <a:r>
              <a:t/>
            </a:r>
            <a:endParaRPr sz="4160">
              <a:solidFill>
                <a:srgbClr val="0E4194"/>
              </a:solidFill>
              <a:latin typeface="Quicksand"/>
              <a:ea typeface="Quicksand"/>
              <a:cs typeface="Quicksand"/>
              <a:sym typeface="Quicksand"/>
            </a:endParaRPr>
          </a:p>
          <a:p>
            <a:pPr indent="0" lvl="0" marL="0" rtl="0" algn="just">
              <a:lnSpc>
                <a:spcPct val="140000"/>
              </a:lnSpc>
              <a:spcBef>
                <a:spcPts val="0"/>
              </a:spcBef>
              <a:spcAft>
                <a:spcPts val="0"/>
              </a:spcAft>
              <a:buNone/>
            </a:pPr>
            <a:r>
              <a:rPr lang="en-US" sz="4160">
                <a:solidFill>
                  <a:srgbClr val="0E4194"/>
                </a:solidFill>
                <a:latin typeface="Quicksand"/>
                <a:ea typeface="Quicksand"/>
                <a:cs typeface="Quicksand"/>
                <a:sym typeface="Quicksand"/>
              </a:rPr>
              <a:t>Para ello, nos encontramos en un proceso de fortalecimiento institucional y el desarrollo del sentido de pertenencia de las diferentes personas que conforman la Comunidad Educativa, con el objetivo de consolidarnos como un referente educativo en formación técnica de calidad para la zona.</a:t>
            </a:r>
            <a:endParaRPr sz="4160">
              <a:solidFill>
                <a:srgbClr val="0E4194"/>
              </a:solidFill>
              <a:latin typeface="Quicksand"/>
              <a:ea typeface="Quicksand"/>
              <a:cs typeface="Quicksand"/>
              <a:sym typeface="Quicksand"/>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