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287000" cx="18288000"/>
  <p:notesSz cx="6858000" cy="9144000"/>
  <p:embeddedFontLst>
    <p:embeddedFont>
      <p:font typeface="Quicksan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5" roundtripDataSignature="AMtx7mgESQVzoAzOZHJ1do8R+zNmp92k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Quicksand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Quicksan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8abe4c073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g38abe4c0732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9b7ac6e8a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6" name="Google Shape;146;g39b7ac6e8a3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7973485" y="4156464"/>
            <a:ext cx="8759211" cy="2052675"/>
            <a:chOff x="115706" y="-157192"/>
            <a:chExt cx="11678948" cy="2736900"/>
          </a:xfrm>
        </p:grpSpPr>
        <p:cxnSp>
          <p:nvCxnSpPr>
            <p:cNvPr id="85" name="Google Shape;85;p5"/>
            <p:cNvCxnSpPr/>
            <p:nvPr/>
          </p:nvCxnSpPr>
          <p:spPr>
            <a:xfrm>
              <a:off x="115706" y="121479"/>
              <a:ext cx="0" cy="2179529"/>
            </a:xfrm>
            <a:prstGeom prst="straightConnector1">
              <a:avLst/>
            </a:prstGeom>
            <a:noFill/>
            <a:ln cap="flat" cmpd="sng" w="2314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5"/>
            <p:cNvSpPr txBox="1"/>
            <p:nvPr/>
          </p:nvSpPr>
          <p:spPr>
            <a:xfrm>
              <a:off x="1568554" y="-157192"/>
              <a:ext cx="10226100" cy="2736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i="0" lang="en-US" sz="5682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Presentación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399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79"/>
                <a:buFont typeface="Arial"/>
                <a:buNone/>
              </a:pPr>
              <a:r>
                <a:rPr b="1" i="0" lang="en-US" sz="5379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por Escuelas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p5"/>
          <p:cNvSpPr/>
          <p:nvPr/>
        </p:nvSpPr>
        <p:spPr>
          <a:xfrm>
            <a:off x="4098182" y="4013488"/>
            <a:ext cx="3592897" cy="2338649"/>
          </a:xfrm>
          <a:custGeom>
            <a:rect b="b" l="l" r="r" t="t"/>
            <a:pathLst>
              <a:path extrusionOk="0" h="2338649" w="3592897">
                <a:moveTo>
                  <a:pt x="0" y="0"/>
                </a:moveTo>
                <a:lnTo>
                  <a:pt x="3592897" y="0"/>
                </a:lnTo>
                <a:lnTo>
                  <a:pt x="3592897" y="2338649"/>
                </a:lnTo>
                <a:lnTo>
                  <a:pt x="0" y="23386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8" name="Google Shape;88;p5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9" name="Google Shape;89;p5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90" name="Google Shape;90;p5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1" name="Google Shape;91;p5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6"/>
          <p:cNvCxnSpPr/>
          <p:nvPr/>
        </p:nvCxnSpPr>
        <p:spPr>
          <a:xfrm>
            <a:off x="8105916" y="4524507"/>
            <a:ext cx="0" cy="1614900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7" name="Google Shape;97;p6"/>
          <p:cNvSpPr txBox="1"/>
          <p:nvPr/>
        </p:nvSpPr>
        <p:spPr>
          <a:xfrm>
            <a:off x="8548025" y="3748700"/>
            <a:ext cx="9093300" cy="316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i="1" lang="en-US" sz="54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 Técnica </a:t>
            </a:r>
            <a:endParaRPr b="1" i="1" sz="541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ctr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i="1" lang="en-US" sz="54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“Gral. José Gervasio Artigas” de Sauce</a:t>
            </a:r>
            <a:r>
              <a:rPr b="1" i="1" lang="en-US" sz="47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b="0" i="1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8" name="Google Shape;98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99" name="Google Shape;99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0" name="Google Shape;100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1" name="Google Shape;101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02" name="Google Shape;102;p6" title="d8904d6c-80e5-4b01-ad04-e74ac6609a2d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7200" y="1850100"/>
            <a:ext cx="7560600" cy="65868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"/>
          <p:cNvSpPr txBox="1"/>
          <p:nvPr/>
        </p:nvSpPr>
        <p:spPr>
          <a:xfrm>
            <a:off x="1293600" y="157050"/>
            <a:ext cx="91644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5053" u="none" cap="none" strike="noStrike">
                <a:solidFill>
                  <a:srgbClr val="980000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500" u="none" cap="none" strike="noStrik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7"/>
          <p:cNvSpPr txBox="1"/>
          <p:nvPr/>
        </p:nvSpPr>
        <p:spPr>
          <a:xfrm>
            <a:off x="1099050" y="2665325"/>
            <a:ext cx="160098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7"/>
          <p:cNvSpPr txBox="1"/>
          <p:nvPr/>
        </p:nvSpPr>
        <p:spPr>
          <a:xfrm>
            <a:off x="512800" y="873000"/>
            <a:ext cx="17400600" cy="90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lang="en-US" sz="3300">
                <a:solidFill>
                  <a:schemeClr val="dk1"/>
                </a:solidFill>
              </a:rPr>
              <a:t>La Escuela Técnica “Gral. José Gervasio Artigas”, es un </a:t>
            </a:r>
            <a:r>
              <a:rPr lang="en-US" sz="3300">
                <a:solidFill>
                  <a:schemeClr val="dk1"/>
                </a:solidFill>
              </a:rPr>
              <a:t>Centro Educativo</a:t>
            </a:r>
            <a:r>
              <a:rPr lang="en-US" sz="3300">
                <a:solidFill>
                  <a:schemeClr val="dk1"/>
                </a:solidFill>
              </a:rPr>
              <a:t> que ofrece sus cursos hace 41 años en la comunidad.</a:t>
            </a:r>
            <a:endParaRPr sz="33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33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Equipo de Gestión  Direc</a:t>
            </a: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tora Profa. Ma. Cecilia Cotelo</a:t>
            </a:r>
            <a:endParaRPr b="1"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Secretario Andrés Tabeira</a:t>
            </a:r>
            <a:endParaRPr b="1"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Número de docentes y funcionarios de gestión y servicio 186</a:t>
            </a:r>
            <a:endParaRPr b="1"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Número de  Estudiantes  640</a:t>
            </a:r>
            <a:endParaRPr b="1"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Oferta Educativa 2026 Cursos de Nivel I, II y III: EBI, FPB, RUMBO, BTP Comercio y Logística, Estética, Carpientería, Instalaciones Eléctricas, Gastronomía, Automotores, BT Gestión y Administración, Tecnologías de la información, CTT en Recreación y CTT en Adm.</a:t>
            </a:r>
            <a:endParaRPr b="1"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Figuras de acompañamiento con las que cuenta el centro</a:t>
            </a:r>
            <a:r>
              <a:rPr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(7 Adscriptos, psicóloga de Equipo Multidisciplinario, 30hs Educadores y 36hs RET por plan avanza)</a:t>
            </a:r>
            <a:endParaRPr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60"/>
              <a:buFont typeface="Arial"/>
              <a:buNone/>
            </a:pPr>
            <a:r>
              <a:rPr b="1" lang="en-US" sz="3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Indicadores de aprobación por nivel educativo: 74% EM (60% EMS, 85%EMB)</a:t>
            </a:r>
            <a:endParaRPr sz="33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10" name="Google Shape;110;p7"/>
          <p:cNvGrpSpPr/>
          <p:nvPr/>
        </p:nvGrpSpPr>
        <p:grpSpPr>
          <a:xfrm>
            <a:off x="12041176" y="157047"/>
            <a:ext cx="5693247" cy="926373"/>
            <a:chOff x="25400" y="10"/>
            <a:chExt cx="7590996" cy="1235164"/>
          </a:xfrm>
        </p:grpSpPr>
        <p:sp>
          <p:nvSpPr>
            <p:cNvPr id="111" name="Google Shape;111;p7"/>
            <p:cNvSpPr/>
            <p:nvPr/>
          </p:nvSpPr>
          <p:spPr>
            <a:xfrm>
              <a:off x="5287432" y="10"/>
              <a:ext cx="2328964" cy="1036971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12" name="Google Shape;112;p7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3" name="Google Shape;113;p7"/>
            <p:cNvSpPr txBox="1"/>
            <p:nvPr/>
          </p:nvSpPr>
          <p:spPr>
            <a:xfrm>
              <a:off x="175365" y="13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/>
          <p:nvPr/>
        </p:nvSpPr>
        <p:spPr>
          <a:xfrm>
            <a:off x="1166600" y="290071"/>
            <a:ext cx="9419700" cy="7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none" cap="none" strike="noStrike">
                <a:solidFill>
                  <a:srgbClr val="980000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</a:t>
            </a:r>
            <a:endParaRPr b="0" i="0" sz="1400" u="none" cap="none" strike="noStrik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9" name="Google Shape;119;p8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20" name="Google Shape;120;p8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1" name="Google Shape;121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2" name="Google Shape;122;p8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3" name="Google Shape;123;p8"/>
          <p:cNvSpPr txBox="1"/>
          <p:nvPr/>
        </p:nvSpPr>
        <p:spPr>
          <a:xfrm>
            <a:off x="253875" y="1002575"/>
            <a:ext cx="17321100" cy="9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Recibimiento de familias y estudiantes de 7mo en febrero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Festejos del d</a:t>
            </a: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ía del libro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Cata de Vinos y degustación gastronómica en el mes de Junio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Feria de Ciencias Tecnología y Matemáticas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Celebración del día del estudiante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Participación en Proyectos DESEM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Jornadas de Participación y Convivencia institucionales e interinstitucionales con liceos de la zona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Feria Educativa de Sauce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Feria educativa de Toledo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Semana del corazón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Visitas a la radio local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Participación de los premios NODO con los grupos de 9no Tema: Diversidad educativa.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abe4c0732_0_2"/>
          <p:cNvSpPr txBox="1"/>
          <p:nvPr/>
        </p:nvSpPr>
        <p:spPr>
          <a:xfrm>
            <a:off x="692450" y="549750"/>
            <a:ext cx="15568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9" name="Google Shape;129;g38abe4c0732_0_2"/>
          <p:cNvGrpSpPr/>
          <p:nvPr/>
        </p:nvGrpSpPr>
        <p:grpSpPr>
          <a:xfrm>
            <a:off x="11947951" y="461015"/>
            <a:ext cx="5693249" cy="1135370"/>
            <a:chOff x="25400" y="0"/>
            <a:chExt cx="7590998" cy="1513826"/>
          </a:xfrm>
        </p:grpSpPr>
        <p:sp>
          <p:nvSpPr>
            <p:cNvPr id="130" name="Google Shape;130;g38abe4c0732_0_2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1" name="Google Shape;131;g38abe4c0732_0_2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2" name="Google Shape;132;g38abe4c0732_0_2"/>
            <p:cNvSpPr txBox="1"/>
            <p:nvPr/>
          </p:nvSpPr>
          <p:spPr>
            <a:xfrm>
              <a:off x="154627" y="397644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" name="Google Shape;133;g38abe4c0732_0_2"/>
          <p:cNvSpPr txBox="1"/>
          <p:nvPr/>
        </p:nvSpPr>
        <p:spPr>
          <a:xfrm>
            <a:off x="521525" y="461025"/>
            <a:ext cx="16789200" cy="87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Recibimiento en el centro de la Radio como práctica de comunicación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Campamentos educativos de ANEP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Campamentos organizados por padres con docentes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Promoción de las salidas didácticas en todos los niveles educativos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Formación de docentes en academias INNOVA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Participación en la expobelleza organizada por la DGETP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Participación de estudiantes en instancia de coordinación docente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Prácticas en laboratorio de ciencias de estudiantes de primaria de las escuelas de la zona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Trabajo en coordinación en la confección de una ficha de revinculación estudiantil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Club de ciencias en el que participan activamente 13 estudiantes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Promoción de la oferta educativa en liceos de la región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Participación del NODO educativo de Sauce</a:t>
            </a:r>
            <a:endParaRPr b="1" sz="32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 txBox="1"/>
          <p:nvPr/>
        </p:nvSpPr>
        <p:spPr>
          <a:xfrm>
            <a:off x="1383025" y="184700"/>
            <a:ext cx="8997300" cy="7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863" u="none" cap="none" strike="noStrike">
                <a:solidFill>
                  <a:srgbClr val="980000"/>
                </a:solidFill>
                <a:latin typeface="Quicksand"/>
                <a:ea typeface="Quicksand"/>
                <a:cs typeface="Quicksand"/>
                <a:sym typeface="Quicksand"/>
              </a:rPr>
              <a:t>Hacia dónde queremos ir</a:t>
            </a:r>
            <a:endParaRPr b="0" i="0" sz="1700" u="none" cap="none" strike="noStrike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9" name="Google Shape;139;p9"/>
          <p:cNvGrpSpPr/>
          <p:nvPr/>
        </p:nvGrpSpPr>
        <p:grpSpPr>
          <a:xfrm>
            <a:off x="11947951" y="284760"/>
            <a:ext cx="5693248" cy="1311625"/>
            <a:chOff x="25400" y="-235006"/>
            <a:chExt cx="7590998" cy="1748832"/>
          </a:xfrm>
        </p:grpSpPr>
        <p:sp>
          <p:nvSpPr>
            <p:cNvPr id="140" name="Google Shape;140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41" name="Google Shape;141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2" name="Google Shape;142;p9"/>
            <p:cNvSpPr txBox="1"/>
            <p:nvPr/>
          </p:nvSpPr>
          <p:spPr>
            <a:xfrm>
              <a:off x="196060" y="-235006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3" name="Google Shape;143;p9"/>
          <p:cNvSpPr txBox="1"/>
          <p:nvPr/>
        </p:nvSpPr>
        <p:spPr>
          <a:xfrm>
            <a:off x="247350" y="1042150"/>
            <a:ext cx="17793300" cy="89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300">
                <a:solidFill>
                  <a:schemeClr val="dk1"/>
                </a:solidFill>
              </a:rPr>
              <a:t>1) Universalidad (mejora en la calidad de los aprendizajes).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UTU Sauce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entendemos que no solo es necesario que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todos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nuestros estudiantes estén dentro de la Institución educativa, sino que los tiempos actuales exigen además una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mejora sostenida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la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calidad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los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aprendizajes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entendida como la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posibilidad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que cada estudiante desarrolle plenamente sus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potencialidades cognitivas, emocionales, éticas y sociales.</a:t>
            </a:r>
            <a:endParaRPr b="1" i="1"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-US" sz="3300">
                <a:solidFill>
                  <a:schemeClr val="dk1"/>
                </a:solidFill>
              </a:rPr>
              <a:t>2) Diversidad e inclusión educativa.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nuestra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Escuela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buscamos reconocer la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diversidad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como rasgo constitutivo de la comunidad educativa, lo cual supone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comprender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nuestros estudiantes aprenden desde diferentes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experiencias, contextos y trayectorias.</a:t>
            </a:r>
            <a:endParaRPr b="1" i="1" sz="33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-US" sz="3300">
                <a:solidFill>
                  <a:schemeClr val="dk1"/>
                </a:solidFill>
              </a:rPr>
              <a:t>3) Obligatoriedad (cuidado de las trayectorias educativas).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comunidad educativa, nos propusimos asumir que el derecho a la educación no se cumple únicamente con el acceso inicial, sino que debe garantizarse la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continuidad y la finalización de los procesos educativos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Es por esto que durante el año trabajamos en diferentes líneas para llevar a cabo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acciones preventivas, intersectoriales y colaborativas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ayuden a nuestros estudiantes a mantener el vínculo con el centro.</a:t>
            </a:r>
            <a:endParaRPr b="1" i="1" sz="33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3300">
                <a:solidFill>
                  <a:schemeClr val="dk1"/>
                </a:solidFill>
              </a:rPr>
              <a:t>4) Participación y Convivencia: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Apostamos a la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construcción de vínculos </a:t>
            </a:r>
            <a:r>
              <a:rPr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basados en el </a:t>
            </a:r>
            <a:r>
              <a:rPr b="1" i="1" lang="en-US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respeto, el diálogo y la empatía.</a:t>
            </a:r>
            <a:endParaRPr b="1" i="1" sz="330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oogle Shape;148;g39b7ac6e8a3_0_3"/>
          <p:cNvGrpSpPr/>
          <p:nvPr/>
        </p:nvGrpSpPr>
        <p:grpSpPr>
          <a:xfrm>
            <a:off x="11947951" y="284761"/>
            <a:ext cx="5693249" cy="1311624"/>
            <a:chOff x="25400" y="-235006"/>
            <a:chExt cx="7590998" cy="1748832"/>
          </a:xfrm>
        </p:grpSpPr>
        <p:sp>
          <p:nvSpPr>
            <p:cNvPr id="149" name="Google Shape;149;g39b7ac6e8a3_0_3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50" name="Google Shape;150;g39b7ac6e8a3_0_3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1" name="Google Shape;151;g39b7ac6e8a3_0_3"/>
            <p:cNvSpPr txBox="1"/>
            <p:nvPr/>
          </p:nvSpPr>
          <p:spPr>
            <a:xfrm>
              <a:off x="196060" y="-235006"/>
              <a:ext cx="6297300" cy="74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2" name="Google Shape;152;g39b7ac6e8a3_0_3"/>
          <p:cNvSpPr txBox="1"/>
          <p:nvPr/>
        </p:nvSpPr>
        <p:spPr>
          <a:xfrm>
            <a:off x="2206575" y="284750"/>
            <a:ext cx="13457100" cy="93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31800" lvl="0" marL="45720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icksand"/>
              <a:buChar char="-"/>
            </a:pPr>
            <a:r>
              <a:rPr b="1" lang="en-US" sz="3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Visita de la vicepresidenta de la República</a:t>
            </a:r>
            <a:endParaRPr b="1" i="1" sz="7200">
              <a:solidFill>
                <a:srgbClr val="98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7200">
              <a:solidFill>
                <a:srgbClr val="98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7200">
              <a:solidFill>
                <a:srgbClr val="98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7200">
              <a:solidFill>
                <a:srgbClr val="98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2000">
              <a:solidFill>
                <a:srgbClr val="98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2000">
              <a:solidFill>
                <a:srgbClr val="0E4194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5400">
              <a:solidFill>
                <a:srgbClr val="0E4194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1" sz="5400">
              <a:solidFill>
                <a:srgbClr val="0E4194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5400">
                <a:solidFill>
                  <a:srgbClr val="0E4194"/>
                </a:solidFill>
              </a:rPr>
              <a:t>GRACIAS POR LA ESCUCHA</a:t>
            </a:r>
            <a:endParaRPr b="1" i="1" sz="3300">
              <a:solidFill>
                <a:schemeClr val="dk1"/>
              </a:solidFill>
            </a:endParaRPr>
          </a:p>
        </p:txBody>
      </p:sp>
      <p:pic>
        <p:nvPicPr>
          <p:cNvPr id="153" name="Google Shape;153;g39b7ac6e8a3_0_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09125" y="1289750"/>
            <a:ext cx="9416800" cy="721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