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10287000" cx="18288000"/>
  <p:notesSz cx="6858000" cy="9144000"/>
  <p:embeddedFontLst>
    <p:embeddedFont>
      <p:font typeface="Quicksand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4" roundtripDataSignature="AMtx7miMfnAiqQ/cl0xKjKYrbpFUA4xr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9794AA2-51BE-43E0-B5BF-67D3E0582189}">
  <a:tblStyle styleId="{09794AA2-51BE-43E0-B5BF-67D3E058218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font" Target="fonts/Quicksand-bold.fntdata"/><Relationship Id="rId12" Type="http://schemas.openxmlformats.org/officeDocument/2006/relationships/font" Target="fonts/Quicksand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" name="Google Shape;9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1" name="Google Shape;111;p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6" name="Google Shape;12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7" name="Google Shape;137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drive.google.com/file/d/1P3GiG5vqGV4zhTQJCeu1zxeD3_WMUOfQ/view?usp=drive_link" TargetMode="External"/><Relationship Id="rId4" Type="http://schemas.openxmlformats.org/officeDocument/2006/relationships/hyperlink" Target="https://drive.google.com/file/d/1P3GiG5vqGV4zhTQJCeu1zxeD3_WMUOfQ/view?usp=drive_link" TargetMode="External"/><Relationship Id="rId5" Type="http://schemas.openxmlformats.org/officeDocument/2006/relationships/hyperlink" Target="https://drive.google.com/file/d/1P3GiG5vqGV4zhTQJCeu1zxeD3_WMUOfQ/view?usp=drive_link" TargetMode="External"/><Relationship Id="rId6" Type="http://schemas.openxmlformats.org/officeDocument/2006/relationships/image" Target="../media/image2.png"/><Relationship Id="rId7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ocs.google.com/presentation/d/1HwLaJM17A6umK2Cd6hMhmR5OBAXAKErH/edit?usp=drive_link&amp;ouid=107120135275818149703&amp;rtpof=true&amp;sd=true" TargetMode="External"/><Relationship Id="rId4" Type="http://schemas.openxmlformats.org/officeDocument/2006/relationships/image" Target="../media/image2.png"/><Relationship Id="rId5" Type="http://schemas.openxmlformats.org/officeDocument/2006/relationships/hyperlink" Target="http://drive.google.com/file/d/1RGsgnnsEBLWMnYHjkRp7Lpep5gK4Fwei/view" TargetMode="External"/><Relationship Id="rId6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5"/>
          <p:cNvGrpSpPr/>
          <p:nvPr/>
        </p:nvGrpSpPr>
        <p:grpSpPr>
          <a:xfrm>
            <a:off x="2705900" y="1759744"/>
            <a:ext cx="12444750" cy="7640888"/>
            <a:chOff x="-5778137" y="-3489681"/>
            <a:chExt cx="16593000" cy="5790745"/>
          </a:xfrm>
        </p:grpSpPr>
        <p:cxnSp>
          <p:nvCxnSpPr>
            <p:cNvPr id="85" name="Google Shape;85;p5"/>
            <p:cNvCxnSpPr/>
            <p:nvPr/>
          </p:nvCxnSpPr>
          <p:spPr>
            <a:xfrm>
              <a:off x="69029" y="2035864"/>
              <a:ext cx="46800" cy="265200"/>
            </a:xfrm>
            <a:prstGeom prst="straightConnector1">
              <a:avLst/>
            </a:prstGeom>
            <a:noFill/>
            <a:ln cap="flat" cmpd="sng" w="2314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86" name="Google Shape;86;p5"/>
            <p:cNvSpPr txBox="1"/>
            <p:nvPr/>
          </p:nvSpPr>
          <p:spPr>
            <a:xfrm>
              <a:off x="-5778137" y="-3489681"/>
              <a:ext cx="16593000" cy="662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2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682"/>
                <a:buFont typeface="Arial"/>
                <a:buNone/>
              </a:pPr>
              <a:r>
                <a:rPr b="1" lang="en-US" sz="5682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Escuela Técnica  Santa  Lucía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7" name="Google Shape;87;p5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88" name="Google Shape;88;p5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89" name="Google Shape;89;p5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0" name="Google Shape;90;p5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91" name="Google Shape;91;p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25550" y="2787875"/>
            <a:ext cx="9633850" cy="7227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Google Shape;96;p6"/>
          <p:cNvCxnSpPr/>
          <p:nvPr/>
        </p:nvCxnSpPr>
        <p:spPr>
          <a:xfrm>
            <a:off x="8105916" y="4524507"/>
            <a:ext cx="0" cy="1614788"/>
          </a:xfrm>
          <a:prstGeom prst="straightConnector1">
            <a:avLst/>
          </a:prstGeom>
          <a:noFill/>
          <a:ln cap="flat" cmpd="sng" w="171450">
            <a:solidFill>
              <a:srgbClr val="0E419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7" name="Google Shape;97;p6"/>
          <p:cNvSpPr txBox="1"/>
          <p:nvPr/>
        </p:nvSpPr>
        <p:spPr>
          <a:xfrm>
            <a:off x="8530476" y="4162050"/>
            <a:ext cx="9579300" cy="81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313"/>
              <a:buFont typeface="Arial"/>
              <a:buNone/>
            </a:pPr>
            <a:r>
              <a:rPr b="1" lang="en-US" sz="531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Escuela Técnica Santa Lucía </a:t>
            </a:r>
            <a:r>
              <a:rPr b="1" i="0" lang="en-US" sz="5313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8" name="Google Shape;98;p6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99" name="Google Shape;99;p6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00" name="Google Shape;100;p6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01" name="Google Shape;101;p6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2" name="Google Shape;102;p6"/>
          <p:cNvSpPr txBox="1"/>
          <p:nvPr/>
        </p:nvSpPr>
        <p:spPr>
          <a:xfrm>
            <a:off x="8530542" y="5490696"/>
            <a:ext cx="8728800" cy="64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13"/>
              <a:buFont typeface="Arial"/>
              <a:buNone/>
            </a:pPr>
            <a:r>
              <a:rPr lang="en-US" sz="421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Anexo: Aguas Corrientes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3" name="Google Shape;103;p6"/>
          <p:cNvGrpSpPr/>
          <p:nvPr/>
        </p:nvGrpSpPr>
        <p:grpSpPr>
          <a:xfrm>
            <a:off x="47225" y="1065014"/>
            <a:ext cx="8025802" cy="7664456"/>
            <a:chOff x="-210012" y="0"/>
            <a:chExt cx="9329074" cy="8909050"/>
          </a:xfrm>
        </p:grpSpPr>
        <p:sp>
          <p:nvSpPr>
            <p:cNvPr id="104" name="Google Shape;104;p6"/>
            <p:cNvSpPr/>
            <p:nvPr/>
          </p:nvSpPr>
          <p:spPr>
            <a:xfrm>
              <a:off x="-210012" y="2402"/>
              <a:ext cx="9329074" cy="8904246"/>
            </a:xfrm>
            <a:custGeom>
              <a:rect b="b" l="l" r="r" t="t"/>
              <a:pathLst>
                <a:path extrusionOk="0" h="8904246" w="9329074">
                  <a:moveTo>
                    <a:pt x="4664537" y="7123"/>
                  </a:moveTo>
                  <a:cubicBezTo>
                    <a:pt x="3071756" y="0"/>
                    <a:pt x="1596908" y="845651"/>
                    <a:pt x="798454" y="2223865"/>
                  </a:cubicBezTo>
                  <a:cubicBezTo>
                    <a:pt x="0" y="3602079"/>
                    <a:pt x="0" y="5302167"/>
                    <a:pt x="798454" y="6680382"/>
                  </a:cubicBezTo>
                  <a:cubicBezTo>
                    <a:pt x="1596908" y="8058595"/>
                    <a:pt x="3071756" y="8904246"/>
                    <a:pt x="4664537" y="8897123"/>
                  </a:cubicBezTo>
                  <a:cubicBezTo>
                    <a:pt x="6257318" y="8904246"/>
                    <a:pt x="7732166" y="8058595"/>
                    <a:pt x="8530620" y="6680382"/>
                  </a:cubicBezTo>
                  <a:cubicBezTo>
                    <a:pt x="9329074" y="5302167"/>
                    <a:pt x="9329074" y="3602079"/>
                    <a:pt x="8530620" y="2223865"/>
                  </a:cubicBezTo>
                  <a:cubicBezTo>
                    <a:pt x="7732166" y="845651"/>
                    <a:pt x="6257318" y="0"/>
                    <a:pt x="4664537" y="7123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6"/>
            <p:cNvSpPr/>
            <p:nvPr/>
          </p:nvSpPr>
          <p:spPr>
            <a:xfrm>
              <a:off x="63863" y="263805"/>
              <a:ext cx="8781323" cy="8381440"/>
            </a:xfrm>
            <a:custGeom>
              <a:rect b="b" l="l" r="r" t="t"/>
              <a:pathLst>
                <a:path extrusionOk="0" h="8381440" w="8781323">
                  <a:moveTo>
                    <a:pt x="4390662" y="6705"/>
                  </a:moveTo>
                  <a:cubicBezTo>
                    <a:pt x="2891400" y="0"/>
                    <a:pt x="1503147" y="795999"/>
                    <a:pt x="751573" y="2093292"/>
                  </a:cubicBezTo>
                  <a:cubicBezTo>
                    <a:pt x="0" y="3390586"/>
                    <a:pt x="0" y="4990854"/>
                    <a:pt x="751573" y="6288148"/>
                  </a:cubicBezTo>
                  <a:cubicBezTo>
                    <a:pt x="1503147" y="7585441"/>
                    <a:pt x="2891400" y="8381440"/>
                    <a:pt x="4390662" y="8374735"/>
                  </a:cubicBezTo>
                  <a:cubicBezTo>
                    <a:pt x="5889924" y="8381440"/>
                    <a:pt x="7278177" y="7585441"/>
                    <a:pt x="8029751" y="6288148"/>
                  </a:cubicBezTo>
                  <a:cubicBezTo>
                    <a:pt x="8781323" y="4990854"/>
                    <a:pt x="8781323" y="3390586"/>
                    <a:pt x="8029751" y="2093292"/>
                  </a:cubicBezTo>
                  <a:cubicBezTo>
                    <a:pt x="7278177" y="795999"/>
                    <a:pt x="5889924" y="0"/>
                    <a:pt x="4390662" y="6705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6"/>
            <p:cNvSpPr/>
            <p:nvPr/>
          </p:nvSpPr>
          <p:spPr>
            <a:xfrm>
              <a:off x="0" y="0"/>
              <a:ext cx="8909050" cy="8909050"/>
            </a:xfrm>
            <a:custGeom>
              <a:rect b="b" l="l" r="r" t="t"/>
              <a:pathLst>
                <a:path extrusionOk="0" h="8909050" w="8909050">
                  <a:moveTo>
                    <a:pt x="4454525" y="8909050"/>
                  </a:moveTo>
                  <a:cubicBezTo>
                    <a:pt x="3264662" y="8909050"/>
                    <a:pt x="2146046" y="8445500"/>
                    <a:pt x="1304544" y="7603744"/>
                  </a:cubicBezTo>
                  <a:cubicBezTo>
                    <a:pt x="895477" y="7194550"/>
                    <a:pt x="574294" y="6718173"/>
                    <a:pt x="350012" y="6187694"/>
                  </a:cubicBezTo>
                  <a:cubicBezTo>
                    <a:pt x="117729" y="5638673"/>
                    <a:pt x="0" y="5055489"/>
                    <a:pt x="0" y="4454525"/>
                  </a:cubicBezTo>
                  <a:cubicBezTo>
                    <a:pt x="0" y="3854704"/>
                    <a:pt x="117475" y="3272282"/>
                    <a:pt x="349377" y="2723642"/>
                  </a:cubicBezTo>
                  <a:cubicBezTo>
                    <a:pt x="573405" y="2193163"/>
                    <a:pt x="894207" y="1716786"/>
                    <a:pt x="1302766" y="1307338"/>
                  </a:cubicBezTo>
                  <a:cubicBezTo>
                    <a:pt x="2144141" y="464312"/>
                    <a:pt x="3263519" y="0"/>
                    <a:pt x="4454525" y="0"/>
                  </a:cubicBezTo>
                  <a:cubicBezTo>
                    <a:pt x="5055362" y="0"/>
                    <a:pt x="5638419" y="117729"/>
                    <a:pt x="6187440" y="350012"/>
                  </a:cubicBezTo>
                  <a:cubicBezTo>
                    <a:pt x="6717792" y="574294"/>
                    <a:pt x="7194296" y="895477"/>
                    <a:pt x="7603490" y="1304544"/>
                  </a:cubicBezTo>
                  <a:cubicBezTo>
                    <a:pt x="8445373" y="2146046"/>
                    <a:pt x="8909050" y="3264789"/>
                    <a:pt x="8909050" y="4454652"/>
                  </a:cubicBezTo>
                  <a:cubicBezTo>
                    <a:pt x="8909050" y="5644769"/>
                    <a:pt x="8445246" y="6763766"/>
                    <a:pt x="7602982" y="7605268"/>
                  </a:cubicBezTo>
                  <a:cubicBezTo>
                    <a:pt x="7193789" y="8014208"/>
                    <a:pt x="6717285" y="8335138"/>
                    <a:pt x="6186932" y="8559419"/>
                  </a:cubicBezTo>
                  <a:cubicBezTo>
                    <a:pt x="5637911" y="8791321"/>
                    <a:pt x="5055108" y="8909050"/>
                    <a:pt x="4454525" y="8909050"/>
                  </a:cubicBezTo>
                  <a:close/>
                  <a:moveTo>
                    <a:pt x="4454525" y="19050"/>
                  </a:moveTo>
                  <a:cubicBezTo>
                    <a:pt x="3268599" y="19050"/>
                    <a:pt x="2154047" y="481330"/>
                    <a:pt x="1316228" y="1320800"/>
                  </a:cubicBezTo>
                  <a:cubicBezTo>
                    <a:pt x="909447" y="1728343"/>
                    <a:pt x="590042" y="2202815"/>
                    <a:pt x="366903" y="2731008"/>
                  </a:cubicBezTo>
                  <a:cubicBezTo>
                    <a:pt x="136017" y="3277362"/>
                    <a:pt x="19050" y="3857244"/>
                    <a:pt x="19050" y="4454525"/>
                  </a:cubicBezTo>
                  <a:cubicBezTo>
                    <a:pt x="19050" y="5052949"/>
                    <a:pt x="136271" y="5633593"/>
                    <a:pt x="367538" y="6180328"/>
                  </a:cubicBezTo>
                  <a:cubicBezTo>
                    <a:pt x="590931" y="6708522"/>
                    <a:pt x="910717" y="7182866"/>
                    <a:pt x="1318006" y="7590282"/>
                  </a:cubicBezTo>
                  <a:cubicBezTo>
                    <a:pt x="2155825" y="8428355"/>
                    <a:pt x="3269742" y="8890000"/>
                    <a:pt x="4454525" y="8890000"/>
                  </a:cubicBezTo>
                  <a:cubicBezTo>
                    <a:pt x="5052568" y="8890000"/>
                    <a:pt x="5632958" y="8772779"/>
                    <a:pt x="6179439" y="8541766"/>
                  </a:cubicBezTo>
                  <a:cubicBezTo>
                    <a:pt x="6707632" y="8318500"/>
                    <a:pt x="7181977" y="7998841"/>
                    <a:pt x="7589520" y="7591679"/>
                  </a:cubicBezTo>
                  <a:cubicBezTo>
                    <a:pt x="8428101" y="6753733"/>
                    <a:pt x="8890000" y="5639562"/>
                    <a:pt x="8890000" y="4454525"/>
                  </a:cubicBezTo>
                  <a:cubicBezTo>
                    <a:pt x="8890000" y="3269742"/>
                    <a:pt x="8428355" y="2155825"/>
                    <a:pt x="7590028" y="1317879"/>
                  </a:cubicBezTo>
                  <a:cubicBezTo>
                    <a:pt x="7182612" y="910590"/>
                    <a:pt x="6708140" y="590931"/>
                    <a:pt x="6180074" y="367538"/>
                  </a:cubicBezTo>
                  <a:cubicBezTo>
                    <a:pt x="5633339" y="136271"/>
                    <a:pt x="5052822" y="19050"/>
                    <a:pt x="4454525" y="19050"/>
                  </a:cubicBezTo>
                  <a:close/>
                  <a:moveTo>
                    <a:pt x="4454525" y="8648065"/>
                  </a:moveTo>
                  <a:cubicBezTo>
                    <a:pt x="3334385" y="8648065"/>
                    <a:pt x="2281301" y="8211693"/>
                    <a:pt x="1489075" y="7419213"/>
                  </a:cubicBezTo>
                  <a:cubicBezTo>
                    <a:pt x="697103" y="6626987"/>
                    <a:pt x="260985" y="5574157"/>
                    <a:pt x="260985" y="4454525"/>
                  </a:cubicBezTo>
                  <a:cubicBezTo>
                    <a:pt x="260985" y="3889756"/>
                    <a:pt x="371602" y="3341497"/>
                    <a:pt x="589788" y="2824988"/>
                  </a:cubicBezTo>
                  <a:cubicBezTo>
                    <a:pt x="800735" y="2325624"/>
                    <a:pt x="1102741" y="1877060"/>
                    <a:pt x="1487297" y="1491742"/>
                  </a:cubicBezTo>
                  <a:cubicBezTo>
                    <a:pt x="2279396" y="698119"/>
                    <a:pt x="3333242" y="260985"/>
                    <a:pt x="4454398" y="260985"/>
                  </a:cubicBezTo>
                  <a:cubicBezTo>
                    <a:pt x="5573776" y="260985"/>
                    <a:pt x="6626606" y="697103"/>
                    <a:pt x="7418832" y="1488948"/>
                  </a:cubicBezTo>
                  <a:cubicBezTo>
                    <a:pt x="8211438" y="2281174"/>
                    <a:pt x="8647937" y="3334385"/>
                    <a:pt x="8647937" y="4454398"/>
                  </a:cubicBezTo>
                  <a:cubicBezTo>
                    <a:pt x="8647937" y="5574792"/>
                    <a:pt x="8211311" y="6628130"/>
                    <a:pt x="7418450" y="7420356"/>
                  </a:cubicBezTo>
                  <a:cubicBezTo>
                    <a:pt x="6626225" y="8212074"/>
                    <a:pt x="5573522" y="8648065"/>
                    <a:pt x="4454525" y="8648065"/>
                  </a:cubicBezTo>
                  <a:close/>
                  <a:moveTo>
                    <a:pt x="4454525" y="280035"/>
                  </a:moveTo>
                  <a:cubicBezTo>
                    <a:pt x="3338449" y="280035"/>
                    <a:pt x="2289429" y="715137"/>
                    <a:pt x="1500886" y="1505204"/>
                  </a:cubicBezTo>
                  <a:cubicBezTo>
                    <a:pt x="713613" y="2294001"/>
                    <a:pt x="280035" y="3341370"/>
                    <a:pt x="280035" y="4454525"/>
                  </a:cubicBezTo>
                  <a:cubicBezTo>
                    <a:pt x="280035" y="5569077"/>
                    <a:pt x="714248" y="6617081"/>
                    <a:pt x="1502537" y="7405751"/>
                  </a:cubicBezTo>
                  <a:cubicBezTo>
                    <a:pt x="2291080" y="8194548"/>
                    <a:pt x="3339465" y="8629015"/>
                    <a:pt x="4454525" y="8629015"/>
                  </a:cubicBezTo>
                  <a:cubicBezTo>
                    <a:pt x="5568442" y="8629015"/>
                    <a:pt x="6616319" y="8195056"/>
                    <a:pt x="7405116" y="7407021"/>
                  </a:cubicBezTo>
                  <a:cubicBezTo>
                    <a:pt x="8194422" y="6618477"/>
                    <a:pt x="8629015" y="5569839"/>
                    <a:pt x="8629015" y="4454525"/>
                  </a:cubicBezTo>
                  <a:cubicBezTo>
                    <a:pt x="8629015" y="3339465"/>
                    <a:pt x="8194548" y="2291080"/>
                    <a:pt x="7405497" y="1502537"/>
                  </a:cubicBezTo>
                  <a:cubicBezTo>
                    <a:pt x="6616827" y="714121"/>
                    <a:pt x="5568823" y="280035"/>
                    <a:pt x="4454525" y="280035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07" name="Google Shape;107;p6" title="UTU.jpg"/>
          <p:cNvPicPr preferRelativeResize="0"/>
          <p:nvPr/>
        </p:nvPicPr>
        <p:blipFill rotWithShape="1">
          <a:blip r:embed="rId4">
            <a:alphaModFix/>
          </a:blip>
          <a:srcRect b="-1706" l="10808" r="10808" t="-1706"/>
          <a:stretch/>
        </p:blipFill>
        <p:spPr>
          <a:xfrm>
            <a:off x="433000" y="1290725"/>
            <a:ext cx="7248300" cy="71715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108" name="Google Shape;108;p6"/>
          <p:cNvSpPr txBox="1"/>
          <p:nvPr/>
        </p:nvSpPr>
        <p:spPr>
          <a:xfrm>
            <a:off x="308625" y="8462225"/>
            <a:ext cx="17059800" cy="16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1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E</a:t>
            </a:r>
            <a:r>
              <a:rPr b="1" lang="en-US" sz="41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quipo de Gestión: </a:t>
            </a:r>
            <a:r>
              <a:rPr lang="en-US" sz="3500">
                <a:solidFill>
                  <a:srgbClr val="0E4194"/>
                </a:solidFill>
              </a:rPr>
              <a:t>Zully Abrahan (Directora E.) Oscar Villarroya (Subdirector I.) Ana Rodríguez (Secretaria Grado 10).</a:t>
            </a:r>
            <a:endParaRPr sz="3500">
              <a:solidFill>
                <a:srgbClr val="0E4194"/>
              </a:solidFill>
            </a:endParaRPr>
          </a:p>
        </p:txBody>
      </p:sp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7"/>
          <p:cNvSpPr txBox="1"/>
          <p:nvPr/>
        </p:nvSpPr>
        <p:spPr>
          <a:xfrm>
            <a:off x="1079976" y="546729"/>
            <a:ext cx="8136900" cy="7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53"/>
              <a:buFont typeface="Arial"/>
              <a:buNone/>
            </a:pPr>
            <a:r>
              <a:rPr b="1" i="0" lang="en-US" sz="4953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La Escuela que tenemos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7"/>
          <p:cNvSpPr txBox="1"/>
          <p:nvPr/>
        </p:nvSpPr>
        <p:spPr>
          <a:xfrm>
            <a:off x="137546" y="1721738"/>
            <a:ext cx="104490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Cantidad de Estudiantes: </a:t>
            </a:r>
            <a:r>
              <a:rPr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600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7"/>
          <p:cNvSpPr txBox="1"/>
          <p:nvPr/>
        </p:nvSpPr>
        <p:spPr>
          <a:xfrm>
            <a:off x="9666900" y="1721750"/>
            <a:ext cx="81369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sng" cap="none" strike="noStrike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3"/>
              </a:rPr>
              <a:t>Oferta Educativa</a:t>
            </a:r>
            <a:r>
              <a:rPr b="1" lang="en-US" sz="4160" u="sng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4"/>
              </a:rPr>
              <a:t> </a:t>
            </a:r>
            <a:r>
              <a:rPr b="1" i="0" lang="en-US" sz="4160" u="sng" cap="none" strike="noStrike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5"/>
              </a:rPr>
              <a:t>2026</a:t>
            </a:r>
            <a:endParaRPr b="0" i="0" sz="1400" u="none" cap="none" strike="noStrike">
              <a:solidFill>
                <a:srgbClr val="0E419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7"/>
          <p:cNvSpPr txBox="1"/>
          <p:nvPr/>
        </p:nvSpPr>
        <p:spPr>
          <a:xfrm>
            <a:off x="266979" y="2774687"/>
            <a:ext cx="16380000" cy="23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Figuras de acompañamiento con las que cuenta el centro</a:t>
            </a:r>
            <a:r>
              <a:rPr b="0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endParaRPr sz="4160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t/>
            </a:r>
            <a:endParaRPr sz="3859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t/>
            </a:r>
            <a:endParaRPr sz="3859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17" name="Google Shape;117;p7"/>
          <p:cNvSpPr txBox="1"/>
          <p:nvPr/>
        </p:nvSpPr>
        <p:spPr>
          <a:xfrm>
            <a:off x="137554" y="5202285"/>
            <a:ext cx="138264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60"/>
              <a:buFont typeface="Arial"/>
              <a:buNone/>
            </a:pPr>
            <a:r>
              <a:rPr b="1" i="0" lang="en-US" sz="4160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Indicadores de aprobación por nivel</a:t>
            </a:r>
            <a:r>
              <a:rPr b="1" lang="en-US" sz="4160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2024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8" name="Google Shape;118;p7"/>
          <p:cNvGrpSpPr/>
          <p:nvPr/>
        </p:nvGrpSpPr>
        <p:grpSpPr>
          <a:xfrm>
            <a:off x="11947951" y="461015"/>
            <a:ext cx="5693249" cy="1135370"/>
            <a:chOff x="25400" y="0"/>
            <a:chExt cx="7590998" cy="1513826"/>
          </a:xfrm>
        </p:grpSpPr>
        <p:sp>
          <p:nvSpPr>
            <p:cNvPr id="119" name="Google Shape;119;p7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20" name="Google Shape;120;p7"/>
            <p:cNvCxnSpPr/>
            <p:nvPr/>
          </p:nvCxnSpPr>
          <p:spPr>
            <a:xfrm>
              <a:off x="25400" y="278652"/>
              <a:ext cx="0" cy="956400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21" name="Google Shape;121;p7"/>
            <p:cNvSpPr txBox="1"/>
            <p:nvPr/>
          </p:nvSpPr>
          <p:spPr>
            <a:xfrm>
              <a:off x="154627" y="397644"/>
              <a:ext cx="6297300" cy="69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aphicFrame>
        <p:nvGraphicFramePr>
          <p:cNvPr id="122" name="Google Shape;122;p7"/>
          <p:cNvGraphicFramePr/>
          <p:nvPr/>
        </p:nvGraphicFramePr>
        <p:xfrm>
          <a:off x="458250" y="3572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{09794AA2-51BE-43E0-B5BF-67D3E0582189}</a:tableStyleId>
              </a:tblPr>
              <a:tblGrid>
                <a:gridCol w="8191500"/>
                <a:gridCol w="8191500"/>
              </a:tblGrid>
              <a:tr h="13695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160"/>
                        <a:buFont typeface="Arial"/>
                        <a:buNone/>
                      </a:pPr>
                      <a:r>
                        <a:rPr lang="en-US" sz="2800">
                          <a:solidFill>
                            <a:srgbClr val="0E4194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Siete adscriptos  (5 efectivos+1+1 int. en anexo) </a:t>
                      </a:r>
                      <a:endParaRPr sz="2800">
                        <a:solidFill>
                          <a:srgbClr val="0E4194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indent="0" lvl="0" marL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160"/>
                        <a:buFont typeface="Arial"/>
                        <a:buNone/>
                      </a:pPr>
                      <a:r>
                        <a:rPr lang="en-US" sz="2800">
                          <a:solidFill>
                            <a:srgbClr val="0E4194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Dos educadores (desde Junio) </a:t>
                      </a:r>
                      <a:endParaRPr sz="2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160"/>
                        <a:buFont typeface="Arial"/>
                        <a:buNone/>
                      </a:pPr>
                      <a:r>
                        <a:rPr lang="en-US" sz="2800">
                          <a:solidFill>
                            <a:srgbClr val="0E4194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Un psicólogo (14 horas desde Junio)</a:t>
                      </a:r>
                      <a:endParaRPr sz="2800">
                        <a:solidFill>
                          <a:srgbClr val="0E4194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indent="0" lvl="0" marL="0" rtl="0" algn="l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160"/>
                        <a:buFont typeface="Arial"/>
                        <a:buNone/>
                      </a:pPr>
                      <a:r>
                        <a:rPr lang="en-US" sz="2800">
                          <a:solidFill>
                            <a:srgbClr val="0E4194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DOA (10 horas desde Octubre)</a:t>
                      </a:r>
                      <a:endParaRPr sz="28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23" name="Google Shape;123;p7" title="Puntuación lograda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52400" y="5994885"/>
            <a:ext cx="6694956" cy="41397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 txBox="1"/>
          <p:nvPr/>
        </p:nvSpPr>
        <p:spPr>
          <a:xfrm>
            <a:off x="780950" y="461025"/>
            <a:ext cx="15780600" cy="874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b="1" i="0" lang="en-US" sz="4628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Nuestros escenarios de trabajo</a:t>
            </a:r>
            <a:endParaRPr b="1" i="0" sz="4628" u="none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1" sz="46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lang="en-US" sz="4128" u="sng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3"/>
              </a:rPr>
              <a:t>¿Qué nos propusimos (plan de mejora)? </a:t>
            </a:r>
            <a:endParaRPr sz="41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rPr lang="en-US" sz="2828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¿Cómo estamos trabajando en eso? </a:t>
            </a:r>
            <a:endParaRPr sz="28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sz="28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1" sz="28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1" sz="28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1" sz="33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1" sz="46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1" sz="46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3999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28"/>
              <a:buFont typeface="Arial"/>
              <a:buNone/>
            </a:pPr>
            <a:r>
              <a:t/>
            </a:r>
            <a:endParaRPr b="1" sz="4628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grpSp>
        <p:nvGrpSpPr>
          <p:cNvPr id="129" name="Google Shape;129;p8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30" name="Google Shape;130;p8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31" name="Google Shape;131;p8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32" name="Google Shape;132;p8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aphicFrame>
        <p:nvGraphicFramePr>
          <p:cNvPr id="133" name="Google Shape;133;p8"/>
          <p:cNvGraphicFramePr/>
          <p:nvPr/>
        </p:nvGraphicFramePr>
        <p:xfrm>
          <a:off x="780950" y="4262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{09794AA2-51BE-43E0-B5BF-67D3E0582189}</a:tableStyleId>
              </a:tblPr>
              <a:tblGrid>
                <a:gridCol w="2243650"/>
                <a:gridCol w="4873850"/>
              </a:tblGrid>
              <a:tr h="3564475">
                <a:tc>
                  <a:txBody>
                    <a:bodyPr/>
                    <a:lstStyle/>
                    <a:p>
                      <a:pPr indent="-374650" lvl="0" marL="457200" rtl="0" algn="l">
                        <a:lnSpc>
                          <a:spcPct val="1399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E4194"/>
                        </a:buClr>
                        <a:buSzPts val="2300"/>
                        <a:buFont typeface="Quicksand"/>
                        <a:buChar char="+"/>
                      </a:pPr>
                      <a:r>
                        <a:rPr lang="en-US" sz="2300">
                          <a:solidFill>
                            <a:srgbClr val="0E4194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CEILAB </a:t>
                      </a:r>
                      <a:endParaRPr sz="2300">
                        <a:solidFill>
                          <a:srgbClr val="0E4194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indent="-374650" lvl="0" marL="457200" rtl="0" algn="l">
                        <a:lnSpc>
                          <a:spcPct val="1399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E4194"/>
                        </a:buClr>
                        <a:buSzPts val="2300"/>
                        <a:buFont typeface="Quicksand"/>
                        <a:buChar char="+"/>
                      </a:pPr>
                      <a:r>
                        <a:rPr lang="en-US" sz="2300">
                          <a:solidFill>
                            <a:srgbClr val="0E4194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Aprender Todos</a:t>
                      </a:r>
                      <a:endParaRPr sz="2300">
                        <a:solidFill>
                          <a:srgbClr val="0E4194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indent="-374650" lvl="0" marL="457200" rtl="0" algn="l">
                        <a:lnSpc>
                          <a:spcPct val="1399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E4194"/>
                        </a:buClr>
                        <a:buSzPts val="2300"/>
                        <a:buFont typeface="Quicksand"/>
                        <a:buChar char="+"/>
                      </a:pPr>
                      <a:r>
                        <a:rPr lang="en-US" sz="2300">
                          <a:solidFill>
                            <a:srgbClr val="0E4194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Olimpiadas</a:t>
                      </a:r>
                      <a:endParaRPr sz="2300">
                        <a:solidFill>
                          <a:srgbClr val="0E4194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indent="-374650" lvl="0" marL="457200" rtl="0" algn="l">
                        <a:lnSpc>
                          <a:spcPct val="1399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E4194"/>
                        </a:buClr>
                        <a:buSzPts val="2300"/>
                        <a:buFont typeface="Quicksand"/>
                        <a:buChar char="+"/>
                      </a:pPr>
                      <a:r>
                        <a:rPr lang="en-US" sz="2300">
                          <a:solidFill>
                            <a:srgbClr val="0E4194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Tutorías.</a:t>
                      </a:r>
                      <a:endParaRPr sz="2300">
                        <a:solidFill>
                          <a:srgbClr val="0E4194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74650" lvl="0" marL="457200" rtl="0" algn="l">
                        <a:lnSpc>
                          <a:spcPct val="1399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E4194"/>
                        </a:buClr>
                        <a:buSzPts val="2300"/>
                        <a:buFont typeface="Quicksand"/>
                        <a:buChar char="+"/>
                      </a:pPr>
                      <a:r>
                        <a:rPr lang="en-US" sz="2300">
                          <a:solidFill>
                            <a:srgbClr val="0E4194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Jornadas académicas, talleres, celebraciones.</a:t>
                      </a:r>
                      <a:endParaRPr sz="2300">
                        <a:solidFill>
                          <a:srgbClr val="0E4194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indent="-374650" lvl="0" marL="457200" rtl="0" algn="l">
                        <a:lnSpc>
                          <a:spcPct val="1399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E4194"/>
                        </a:buClr>
                        <a:buSzPts val="2300"/>
                        <a:buFont typeface="Quicksand"/>
                        <a:buChar char="+"/>
                      </a:pPr>
                      <a:r>
                        <a:rPr lang="en-US" sz="2300">
                          <a:solidFill>
                            <a:srgbClr val="0E4194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Comunicación periódica con familias.</a:t>
                      </a:r>
                      <a:endParaRPr sz="2300">
                        <a:solidFill>
                          <a:srgbClr val="0E4194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indent="-374650" lvl="0" marL="457200" rtl="0" algn="l">
                        <a:lnSpc>
                          <a:spcPct val="1399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E4194"/>
                        </a:buClr>
                        <a:buSzPts val="2300"/>
                        <a:buFont typeface="Quicksand"/>
                        <a:buChar char="+"/>
                      </a:pPr>
                      <a:r>
                        <a:rPr lang="en-US" sz="2300">
                          <a:solidFill>
                            <a:srgbClr val="0E4194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Proyectos interdisciplinarios de aprendizaje.</a:t>
                      </a:r>
                      <a:endParaRPr sz="2300">
                        <a:solidFill>
                          <a:srgbClr val="0E4194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indent="0" lvl="0" marL="0" rtl="0" algn="l">
                        <a:lnSpc>
                          <a:spcPct val="1399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628"/>
                        <a:buFont typeface="Arial"/>
                        <a:buNone/>
                      </a:pPr>
                      <a:r>
                        <a:t/>
                      </a:r>
                      <a:endParaRPr sz="2300">
                        <a:solidFill>
                          <a:srgbClr val="0E4194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34" name="Google Shape;134;p8" title="WhatsApp Video 2025-10-24 at 17.21.24.mp4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955850" y="3635136"/>
            <a:ext cx="7117500" cy="53381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9"/>
          <p:cNvSpPr txBox="1"/>
          <p:nvPr/>
        </p:nvSpPr>
        <p:spPr>
          <a:xfrm>
            <a:off x="1367500" y="1163675"/>
            <a:ext cx="14670600" cy="94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rPr b="1" i="0" lang="en-US" sz="4563" u="none" cap="none" strike="noStrike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Hacia dónde queremos ir</a:t>
            </a:r>
            <a:endParaRPr b="1" i="0" sz="4563" u="none" cap="none" strike="noStrike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t/>
            </a:r>
            <a:endParaRPr b="1" sz="45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rPr lang="en-US" sz="316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Proyectar una escuela que siga trabajando desde la participación de todos los actores de la comunidad educativa local y regional para la innovación basada en la calidad de los aprendizajes</a:t>
            </a:r>
            <a:r>
              <a:rPr lang="en-US" sz="406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. </a:t>
            </a:r>
            <a:endParaRPr sz="35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rPr lang="en-US" sz="316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“Enseñar no es transferir conocimiento, sino crear las posibilidades para su producción o su construcción. Quien enseña aprende al enseñar y quien enseña aprende a aprender”.</a:t>
            </a:r>
            <a:endParaRPr sz="31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rPr lang="en-US" sz="3163">
                <a:solidFill>
                  <a:srgbClr val="0E4194"/>
                </a:solidFill>
                <a:latin typeface="Quicksand"/>
                <a:ea typeface="Quicksand"/>
                <a:cs typeface="Quicksand"/>
                <a:sym typeface="Quicksand"/>
              </a:rPr>
              <a:t>                                                   Paulo Freire</a:t>
            </a:r>
            <a:endParaRPr sz="31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t/>
            </a:r>
            <a:endParaRPr sz="40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t/>
            </a:r>
            <a:endParaRPr sz="45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marR="0" rtl="0" algn="l">
              <a:lnSpc>
                <a:spcPct val="14001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63"/>
              <a:buFont typeface="Arial"/>
              <a:buNone/>
            </a:pPr>
            <a:r>
              <a:t/>
            </a:r>
            <a:endParaRPr sz="4563">
              <a:solidFill>
                <a:srgbClr val="0E419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grpSp>
        <p:nvGrpSpPr>
          <p:cNvPr id="140" name="Google Shape;140;p9"/>
          <p:cNvGrpSpPr/>
          <p:nvPr/>
        </p:nvGrpSpPr>
        <p:grpSpPr>
          <a:xfrm>
            <a:off x="11947951" y="461015"/>
            <a:ext cx="5693248" cy="1135370"/>
            <a:chOff x="25400" y="0"/>
            <a:chExt cx="7590998" cy="1513826"/>
          </a:xfrm>
        </p:grpSpPr>
        <p:sp>
          <p:nvSpPr>
            <p:cNvPr id="141" name="Google Shape;141;p9"/>
            <p:cNvSpPr/>
            <p:nvPr/>
          </p:nvSpPr>
          <p:spPr>
            <a:xfrm>
              <a:off x="5287434" y="0"/>
              <a:ext cx="2328964" cy="1513826"/>
            </a:xfrm>
            <a:custGeom>
              <a:rect b="b" l="l" r="r" t="t"/>
              <a:pathLst>
                <a:path extrusionOk="0" h="1513826" w="2328964">
                  <a:moveTo>
                    <a:pt x="0" y="0"/>
                  </a:moveTo>
                  <a:lnTo>
                    <a:pt x="2328964" y="0"/>
                  </a:lnTo>
                  <a:lnTo>
                    <a:pt x="2328964" y="1513826"/>
                  </a:lnTo>
                  <a:lnTo>
                    <a:pt x="0" y="15138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cxnSp>
          <p:nvCxnSpPr>
            <p:cNvPr id="142" name="Google Shape;142;p9"/>
            <p:cNvCxnSpPr/>
            <p:nvPr/>
          </p:nvCxnSpPr>
          <p:spPr>
            <a:xfrm>
              <a:off x="25400" y="278652"/>
              <a:ext cx="0" cy="956522"/>
            </a:xfrm>
            <a:prstGeom prst="straightConnector1">
              <a:avLst/>
            </a:prstGeom>
            <a:noFill/>
            <a:ln cap="flat" cmpd="sng" w="50800">
              <a:solidFill>
                <a:srgbClr val="0E419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43" name="Google Shape;143;p9"/>
            <p:cNvSpPr txBox="1"/>
            <p:nvPr/>
          </p:nvSpPr>
          <p:spPr>
            <a:xfrm>
              <a:off x="154627" y="397644"/>
              <a:ext cx="6297289" cy="6899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Encuentros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que</a:t>
              </a: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 cuentan</a:t>
              </a:r>
              <a:r>
                <a:rPr b="0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4005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13"/>
                <a:buFont typeface="Arial"/>
                <a:buNone/>
              </a:pPr>
              <a:r>
                <a:rPr b="1" i="0" lang="en-US" sz="1513" u="none" cap="none" strike="noStrike">
                  <a:solidFill>
                    <a:srgbClr val="0E4194"/>
                  </a:solidFill>
                  <a:latin typeface="Quicksand"/>
                  <a:ea typeface="Quicksand"/>
                  <a:cs typeface="Quicksand"/>
                  <a:sym typeface="Quicksand"/>
                </a:rPr>
                <a:t>UTU presenta su propuesta Regional por Escuela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