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</p:sldIdLst>
  <p:sldSz cy="10287000" cx="18288000"/>
  <p:notesSz cx="6858000" cy="9144000"/>
  <p:embeddedFontLst>
    <p:embeddedFont>
      <p:font typeface="Quicksand"/>
      <p:regular r:id="rId12"/>
      <p:bold r:id="rId13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  <p:ext uri="GoogleSlidesCustomDataVersion2">
      <go:slidesCustomData xmlns:go="http://customooxmlschemas.google.com/" r:id="rId14" roundtripDataSignature="AMtx7migSAiYE6IV5pnkPpr3LpQ7imXAX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font" Target="fonts/Quicksand-bold.fntdata"/><Relationship Id="rId12" Type="http://schemas.openxmlformats.org/officeDocument/2006/relationships/font" Target="fonts/Quicksand-regular.fntdata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customschemas.google.com/relationships/presentationmetadata" Target="meta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82" name="Google Shape;82;p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94" name="Google Shape;94;p6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08" name="Google Shape;108;p7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g38d84f129ce_0_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24" name="Google Shape;124;g38d84f129ce_0_3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2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p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34" name="Google Shape;134;p8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p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43" name="Google Shape;143;p9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11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11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" name="Google Shape;14;p11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20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20"/>
          <p:cNvSpPr txBox="1"/>
          <p:nvPr>
            <p:ph idx="1" type="body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20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20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20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21"/>
          <p:cNvSpPr txBox="1"/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21"/>
          <p:cNvSpPr txBox="1"/>
          <p:nvPr>
            <p:ph idx="1" type="body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21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21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21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12"/>
          <p:cNvSpPr txBox="1"/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12"/>
          <p:cNvSpPr txBox="1"/>
          <p:nvPr>
            <p:ph idx="1"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18" name="Google Shape;18;p12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12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12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13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13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4" name="Google Shape;24;p13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13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13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14"/>
          <p:cNvSpPr txBox="1"/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b="1" sz="4000" cap="none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14"/>
          <p:cNvSpPr txBox="1"/>
          <p:nvPr>
            <p:ph idx="1" type="body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30" name="Google Shape;30;p14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14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14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15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15"/>
          <p:cNvSpPr txBox="1"/>
          <p:nvPr>
            <p:ph idx="1" type="body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36" name="Google Shape;36;p15"/>
          <p:cNvSpPr txBox="1"/>
          <p:nvPr>
            <p:ph idx="2" type="body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37" name="Google Shape;37;p15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15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15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16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16"/>
          <p:cNvSpPr txBox="1"/>
          <p:nvPr>
            <p:ph idx="1" type="body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3" name="Google Shape;43;p16"/>
          <p:cNvSpPr txBox="1"/>
          <p:nvPr>
            <p:ph idx="2" type="body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44" name="Google Shape;44;p16"/>
          <p:cNvSpPr txBox="1"/>
          <p:nvPr>
            <p:ph idx="3" type="body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5" name="Google Shape;45;p16"/>
          <p:cNvSpPr txBox="1"/>
          <p:nvPr>
            <p:ph idx="4" type="body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46" name="Google Shape;46;p16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16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16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7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17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17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17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8"/>
          <p:cNvSpPr txBox="1"/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18"/>
          <p:cNvSpPr txBox="1"/>
          <p:nvPr>
            <p:ph idx="1" type="body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indent="-381000" lvl="2" marL="1371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indent="-355600" lvl="4" marL="22860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indent="-355600" lvl="5" marL="27432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57" name="Google Shape;57;p18"/>
          <p:cNvSpPr txBox="1"/>
          <p:nvPr>
            <p:ph idx="2" type="body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58" name="Google Shape;58;p18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18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8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9"/>
          <p:cNvSpPr txBox="1"/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9"/>
          <p:cNvSpPr/>
          <p:nvPr>
            <p:ph idx="2" type="pic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9"/>
          <p:cNvSpPr txBox="1"/>
          <p:nvPr>
            <p:ph idx="1" type="body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65" name="Google Shape;65;p19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9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9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0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p10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06400" lvl="1" marL="91440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10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10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10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4.png"/><Relationship Id="rId4" Type="http://schemas.openxmlformats.org/officeDocument/2006/relationships/image" Target="../media/image1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Relationship Id="rId4" Type="http://schemas.openxmlformats.org/officeDocument/2006/relationships/image" Target="../media/image7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.png"/><Relationship Id="rId4" Type="http://schemas.openxmlformats.org/officeDocument/2006/relationships/image" Target="../media/image6.png"/><Relationship Id="rId5" Type="http://schemas.openxmlformats.org/officeDocument/2006/relationships/image" Target="../media/image5.png"/><Relationship Id="rId6" Type="http://schemas.openxmlformats.org/officeDocument/2006/relationships/image" Target="../media/image3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1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D9D9D9"/>
        </a:solidFill>
      </p:bgPr>
    </p:bg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4" name="Google Shape;84;p5"/>
          <p:cNvGrpSpPr/>
          <p:nvPr/>
        </p:nvGrpSpPr>
        <p:grpSpPr>
          <a:xfrm>
            <a:off x="7032960" y="4135052"/>
            <a:ext cx="8024447" cy="1895447"/>
            <a:chOff x="115706" y="-104775"/>
            <a:chExt cx="10699262" cy="2527263"/>
          </a:xfrm>
        </p:grpSpPr>
        <p:cxnSp>
          <p:nvCxnSpPr>
            <p:cNvPr id="85" name="Google Shape;85;p5"/>
            <p:cNvCxnSpPr/>
            <p:nvPr/>
          </p:nvCxnSpPr>
          <p:spPr>
            <a:xfrm>
              <a:off x="115706" y="121479"/>
              <a:ext cx="0" cy="2179529"/>
            </a:xfrm>
            <a:prstGeom prst="straightConnector1">
              <a:avLst/>
            </a:prstGeom>
            <a:noFill/>
            <a:ln cap="flat" cmpd="sng" w="231400">
              <a:solidFill>
                <a:srgbClr val="0E4194"/>
              </a:solidFill>
              <a:prstDash val="solid"/>
              <a:round/>
              <a:headEnd len="sm" w="sm" type="none"/>
              <a:tailEnd len="sm" w="sm" type="none"/>
            </a:ln>
          </p:spPr>
        </p:cxnSp>
        <p:sp>
          <p:nvSpPr>
            <p:cNvPr id="86" name="Google Shape;86;p5"/>
            <p:cNvSpPr txBox="1"/>
            <p:nvPr/>
          </p:nvSpPr>
          <p:spPr>
            <a:xfrm>
              <a:off x="588854" y="-104775"/>
              <a:ext cx="10226114" cy="252726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marR="0" rtl="0" algn="l">
                <a:lnSpc>
                  <a:spcPct val="140021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5682"/>
                <a:buFont typeface="Arial"/>
                <a:buNone/>
              </a:pPr>
              <a:r>
                <a:rPr b="1" i="0" lang="en-US" sz="5682" u="none" cap="none" strike="noStrike">
                  <a:solidFill>
                    <a:srgbClr val="0E4194"/>
                  </a:solidFill>
                  <a:latin typeface="Quicksand"/>
                  <a:ea typeface="Quicksand"/>
                  <a:cs typeface="Quicksand"/>
                  <a:sym typeface="Quicksand"/>
                </a:rPr>
                <a:t>Presentación </a:t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indent="0" lvl="0" marL="0" marR="0" rtl="0" algn="l">
                <a:lnSpc>
                  <a:spcPct val="139988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5379"/>
                <a:buFont typeface="Arial"/>
                <a:buNone/>
              </a:pPr>
              <a:r>
                <a:rPr b="1" i="0" lang="en-US" sz="5379" u="none" cap="none" strike="noStrike">
                  <a:solidFill>
                    <a:srgbClr val="0E4194"/>
                  </a:solidFill>
                  <a:latin typeface="Quicksand"/>
                  <a:ea typeface="Quicksand"/>
                  <a:cs typeface="Quicksand"/>
                  <a:sym typeface="Quicksand"/>
                </a:rPr>
                <a:t>por Escuelas</a:t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87" name="Google Shape;87;p5"/>
          <p:cNvSpPr/>
          <p:nvPr/>
        </p:nvSpPr>
        <p:spPr>
          <a:xfrm>
            <a:off x="2829107" y="3691850"/>
            <a:ext cx="3592897" cy="2338649"/>
          </a:xfrm>
          <a:custGeom>
            <a:rect b="b" l="l" r="r" t="t"/>
            <a:pathLst>
              <a:path extrusionOk="0" h="2338649" w="3592897">
                <a:moveTo>
                  <a:pt x="0" y="0"/>
                </a:moveTo>
                <a:lnTo>
                  <a:pt x="3592897" y="0"/>
                </a:lnTo>
                <a:lnTo>
                  <a:pt x="3592897" y="2338649"/>
                </a:lnTo>
                <a:lnTo>
                  <a:pt x="0" y="2338649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grpSp>
        <p:nvGrpSpPr>
          <p:cNvPr id="88" name="Google Shape;88;p5"/>
          <p:cNvGrpSpPr/>
          <p:nvPr/>
        </p:nvGrpSpPr>
        <p:grpSpPr>
          <a:xfrm>
            <a:off x="11947951" y="461015"/>
            <a:ext cx="5693248" cy="1135370"/>
            <a:chOff x="25400" y="0"/>
            <a:chExt cx="7590998" cy="1513826"/>
          </a:xfrm>
        </p:grpSpPr>
        <p:sp>
          <p:nvSpPr>
            <p:cNvPr id="89" name="Google Shape;89;p5"/>
            <p:cNvSpPr/>
            <p:nvPr/>
          </p:nvSpPr>
          <p:spPr>
            <a:xfrm>
              <a:off x="5287434" y="0"/>
              <a:ext cx="2328964" cy="1513826"/>
            </a:xfrm>
            <a:custGeom>
              <a:rect b="b" l="l" r="r" t="t"/>
              <a:pathLst>
                <a:path extrusionOk="0" h="1513826" w="2328964">
                  <a:moveTo>
                    <a:pt x="0" y="0"/>
                  </a:moveTo>
                  <a:lnTo>
                    <a:pt x="2328964" y="0"/>
                  </a:lnTo>
                  <a:lnTo>
                    <a:pt x="2328964" y="1513826"/>
                  </a:lnTo>
                  <a:lnTo>
                    <a:pt x="0" y="1513826"/>
                  </a:lnTo>
                  <a:lnTo>
                    <a:pt x="0" y="0"/>
                  </a:lnTo>
                  <a:close/>
                </a:path>
              </a:pathLst>
            </a:custGeom>
            <a:blipFill rotWithShape="1">
              <a:blip r:embed="rId4">
                <a:alphaModFix/>
              </a:blip>
              <a:stretch>
                <a:fillRect b="0" l="0" r="0" t="0"/>
              </a:stretch>
            </a:blipFill>
            <a:ln>
              <a:noFill/>
            </a:ln>
          </p:spPr>
        </p:sp>
        <p:cxnSp>
          <p:nvCxnSpPr>
            <p:cNvPr id="90" name="Google Shape;90;p5"/>
            <p:cNvCxnSpPr/>
            <p:nvPr/>
          </p:nvCxnSpPr>
          <p:spPr>
            <a:xfrm>
              <a:off x="25400" y="278652"/>
              <a:ext cx="0" cy="956522"/>
            </a:xfrm>
            <a:prstGeom prst="straightConnector1">
              <a:avLst/>
            </a:prstGeom>
            <a:noFill/>
            <a:ln cap="flat" cmpd="sng" w="50800">
              <a:solidFill>
                <a:srgbClr val="0E4194"/>
              </a:solidFill>
              <a:prstDash val="solid"/>
              <a:round/>
              <a:headEnd len="sm" w="sm" type="none"/>
              <a:tailEnd len="sm" w="sm" type="none"/>
            </a:ln>
          </p:spPr>
        </p:cxnSp>
        <p:sp>
          <p:nvSpPr>
            <p:cNvPr id="91" name="Google Shape;91;p5"/>
            <p:cNvSpPr txBox="1"/>
            <p:nvPr/>
          </p:nvSpPr>
          <p:spPr>
            <a:xfrm>
              <a:off x="154627" y="397644"/>
              <a:ext cx="6297289" cy="68996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marR="0" rtl="0" algn="l">
                <a:lnSpc>
                  <a:spcPct val="140052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513"/>
                <a:buFont typeface="Arial"/>
                <a:buNone/>
              </a:pPr>
              <a:r>
                <a:rPr b="1" i="0" lang="en-US" sz="1513" u="none" cap="none" strike="noStrike">
                  <a:solidFill>
                    <a:srgbClr val="0E4194"/>
                  </a:solidFill>
                  <a:latin typeface="Quicksand"/>
                  <a:ea typeface="Quicksand"/>
                  <a:cs typeface="Quicksand"/>
                  <a:sym typeface="Quicksand"/>
                </a:rPr>
                <a:t>Encuentros</a:t>
              </a:r>
              <a:r>
                <a:rPr b="0" i="0" lang="en-US" sz="1513" u="none" cap="none" strike="noStrike">
                  <a:solidFill>
                    <a:srgbClr val="0E4194"/>
                  </a:solidFill>
                  <a:latin typeface="Quicksand"/>
                  <a:ea typeface="Quicksand"/>
                  <a:cs typeface="Quicksand"/>
                  <a:sym typeface="Quicksand"/>
                </a:rPr>
                <a:t> que</a:t>
              </a:r>
              <a:r>
                <a:rPr b="1" i="0" lang="en-US" sz="1513" u="none" cap="none" strike="noStrike">
                  <a:solidFill>
                    <a:srgbClr val="0E4194"/>
                  </a:solidFill>
                  <a:latin typeface="Quicksand"/>
                  <a:ea typeface="Quicksand"/>
                  <a:cs typeface="Quicksand"/>
                  <a:sym typeface="Quicksand"/>
                </a:rPr>
                <a:t> cuentan</a:t>
              </a:r>
              <a:r>
                <a:rPr b="0" i="0" lang="en-US" sz="1513" u="none" cap="none" strike="noStrike">
                  <a:solidFill>
                    <a:srgbClr val="0E4194"/>
                  </a:solidFill>
                  <a:latin typeface="Quicksand"/>
                  <a:ea typeface="Quicksand"/>
                  <a:cs typeface="Quicksand"/>
                  <a:sym typeface="Quicksand"/>
                </a:rPr>
                <a:t>:</a:t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indent="0" lvl="0" marL="0" marR="0" rtl="0" algn="l">
                <a:lnSpc>
                  <a:spcPct val="140052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513"/>
                <a:buFont typeface="Arial"/>
                <a:buNone/>
              </a:pPr>
              <a:r>
                <a:rPr b="1" i="0" lang="en-US" sz="1513" u="none" cap="none" strike="noStrike">
                  <a:solidFill>
                    <a:srgbClr val="0E4194"/>
                  </a:solidFill>
                  <a:latin typeface="Quicksand"/>
                  <a:ea typeface="Quicksand"/>
                  <a:cs typeface="Quicksand"/>
                  <a:sym typeface="Quicksand"/>
                </a:rPr>
                <a:t>UTU presenta su propuesta Regional por Escuela</a:t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</p:spTree>
  </p:cSld>
  <p:clrMapOvr>
    <a:masterClrMapping/>
  </p:clrMapOvr>
  <p:transition spd="slow">
    <p:push/>
  </p:transition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D9D9D9"/>
        </a:solidFill>
      </p:bgPr>
    </p:bg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6" name="Google Shape;96;p6"/>
          <p:cNvCxnSpPr/>
          <p:nvPr/>
        </p:nvCxnSpPr>
        <p:spPr>
          <a:xfrm>
            <a:off x="8628016" y="3869382"/>
            <a:ext cx="0" cy="1614900"/>
          </a:xfrm>
          <a:prstGeom prst="straightConnector1">
            <a:avLst/>
          </a:prstGeom>
          <a:noFill/>
          <a:ln cap="flat" cmpd="sng" w="171450">
            <a:solidFill>
              <a:srgbClr val="0E4194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97" name="Google Shape;97;p6"/>
          <p:cNvSpPr txBox="1"/>
          <p:nvPr/>
        </p:nvSpPr>
        <p:spPr>
          <a:xfrm>
            <a:off x="8628017" y="3429000"/>
            <a:ext cx="8728800" cy="3108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40015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313"/>
              <a:buFont typeface="Arial"/>
              <a:buNone/>
            </a:pPr>
            <a:r>
              <a:rPr b="1" lang="en-US" sz="5313">
                <a:solidFill>
                  <a:srgbClr val="0E4194"/>
                </a:solidFill>
                <a:latin typeface="Quicksand"/>
                <a:ea typeface="Quicksand"/>
                <a:cs typeface="Quicksand"/>
                <a:sym typeface="Quicksand"/>
              </a:rPr>
              <a:t>ESCUELA TÉCNICA SAN ANTONIO</a:t>
            </a:r>
            <a:endParaRPr b="1" sz="5313">
              <a:solidFill>
                <a:srgbClr val="0E4194"/>
              </a:solidFill>
              <a:latin typeface="Quicksand"/>
              <a:ea typeface="Quicksand"/>
              <a:cs typeface="Quicksand"/>
              <a:sym typeface="Quicksand"/>
            </a:endParaRPr>
          </a:p>
          <a:p>
            <a:pPr indent="0" lvl="0" marL="0" marR="0" rtl="0" algn="ctr">
              <a:lnSpc>
                <a:spcPct val="140015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313"/>
              <a:buFont typeface="Arial"/>
              <a:buNone/>
            </a:pPr>
            <a:r>
              <a:rPr b="1" lang="en-US" sz="5313">
                <a:solidFill>
                  <a:srgbClr val="0E4194"/>
                </a:solidFill>
                <a:latin typeface="Quicksand"/>
                <a:ea typeface="Quicksand"/>
                <a:cs typeface="Quicksand"/>
                <a:sym typeface="Quicksand"/>
              </a:rPr>
              <a:t>ANEXO SANTA ROSA</a:t>
            </a:r>
            <a:endParaRPr b="1" sz="5313">
              <a:solidFill>
                <a:srgbClr val="0E4194"/>
              </a:solidFill>
              <a:latin typeface="Quicksand"/>
              <a:ea typeface="Quicksand"/>
              <a:cs typeface="Quicksand"/>
              <a:sym typeface="Quicksand"/>
            </a:endParaRPr>
          </a:p>
        </p:txBody>
      </p:sp>
      <p:grpSp>
        <p:nvGrpSpPr>
          <p:cNvPr id="98" name="Google Shape;98;p6"/>
          <p:cNvGrpSpPr/>
          <p:nvPr/>
        </p:nvGrpSpPr>
        <p:grpSpPr>
          <a:xfrm>
            <a:off x="11947951" y="461015"/>
            <a:ext cx="5693248" cy="1135370"/>
            <a:chOff x="25400" y="0"/>
            <a:chExt cx="7590998" cy="1513826"/>
          </a:xfrm>
        </p:grpSpPr>
        <p:sp>
          <p:nvSpPr>
            <p:cNvPr id="99" name="Google Shape;99;p6"/>
            <p:cNvSpPr/>
            <p:nvPr/>
          </p:nvSpPr>
          <p:spPr>
            <a:xfrm>
              <a:off x="5287434" y="0"/>
              <a:ext cx="2328964" cy="1513826"/>
            </a:xfrm>
            <a:custGeom>
              <a:rect b="b" l="l" r="r" t="t"/>
              <a:pathLst>
                <a:path extrusionOk="0" h="1513826" w="2328964">
                  <a:moveTo>
                    <a:pt x="0" y="0"/>
                  </a:moveTo>
                  <a:lnTo>
                    <a:pt x="2328964" y="0"/>
                  </a:lnTo>
                  <a:lnTo>
                    <a:pt x="2328964" y="1513826"/>
                  </a:lnTo>
                  <a:lnTo>
                    <a:pt x="0" y="1513826"/>
                  </a:lnTo>
                  <a:lnTo>
                    <a:pt x="0" y="0"/>
                  </a:lnTo>
                  <a:close/>
                </a:path>
              </a:pathLst>
            </a:custGeom>
            <a:blipFill rotWithShape="1">
              <a:blip r:embed="rId3">
                <a:alphaModFix/>
              </a:blip>
              <a:stretch>
                <a:fillRect b="0" l="0" r="0" t="0"/>
              </a:stretch>
            </a:blipFill>
            <a:ln>
              <a:noFill/>
            </a:ln>
          </p:spPr>
        </p:sp>
        <p:cxnSp>
          <p:nvCxnSpPr>
            <p:cNvPr id="100" name="Google Shape;100;p6"/>
            <p:cNvCxnSpPr/>
            <p:nvPr/>
          </p:nvCxnSpPr>
          <p:spPr>
            <a:xfrm>
              <a:off x="25400" y="278652"/>
              <a:ext cx="0" cy="956522"/>
            </a:xfrm>
            <a:prstGeom prst="straightConnector1">
              <a:avLst/>
            </a:prstGeom>
            <a:noFill/>
            <a:ln cap="flat" cmpd="sng" w="50800">
              <a:solidFill>
                <a:srgbClr val="0E4194"/>
              </a:solidFill>
              <a:prstDash val="solid"/>
              <a:round/>
              <a:headEnd len="sm" w="sm" type="none"/>
              <a:tailEnd len="sm" w="sm" type="none"/>
            </a:ln>
          </p:spPr>
        </p:cxnSp>
        <p:sp>
          <p:nvSpPr>
            <p:cNvPr id="101" name="Google Shape;101;p6"/>
            <p:cNvSpPr txBox="1"/>
            <p:nvPr/>
          </p:nvSpPr>
          <p:spPr>
            <a:xfrm>
              <a:off x="154627" y="397644"/>
              <a:ext cx="6297289" cy="68996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marR="0" rtl="0" algn="l">
                <a:lnSpc>
                  <a:spcPct val="140052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513"/>
                <a:buFont typeface="Arial"/>
                <a:buNone/>
              </a:pPr>
              <a:r>
                <a:rPr b="1" i="0" lang="en-US" sz="1513" u="none" cap="none" strike="noStrike">
                  <a:solidFill>
                    <a:srgbClr val="0E4194"/>
                  </a:solidFill>
                  <a:latin typeface="Quicksand"/>
                  <a:ea typeface="Quicksand"/>
                  <a:cs typeface="Quicksand"/>
                  <a:sym typeface="Quicksand"/>
                </a:rPr>
                <a:t>Encuentros</a:t>
              </a:r>
              <a:r>
                <a:rPr b="0" i="0" lang="en-US" sz="1513" u="none" cap="none" strike="noStrike">
                  <a:solidFill>
                    <a:srgbClr val="0E4194"/>
                  </a:solidFill>
                  <a:latin typeface="Quicksand"/>
                  <a:ea typeface="Quicksand"/>
                  <a:cs typeface="Quicksand"/>
                  <a:sym typeface="Quicksand"/>
                </a:rPr>
                <a:t> que</a:t>
              </a:r>
              <a:r>
                <a:rPr b="1" i="0" lang="en-US" sz="1513" u="none" cap="none" strike="noStrike">
                  <a:solidFill>
                    <a:srgbClr val="0E4194"/>
                  </a:solidFill>
                  <a:latin typeface="Quicksand"/>
                  <a:ea typeface="Quicksand"/>
                  <a:cs typeface="Quicksand"/>
                  <a:sym typeface="Quicksand"/>
                </a:rPr>
                <a:t> cuentan</a:t>
              </a:r>
              <a:r>
                <a:rPr b="0" i="0" lang="en-US" sz="1513" u="none" cap="none" strike="noStrike">
                  <a:solidFill>
                    <a:srgbClr val="0E4194"/>
                  </a:solidFill>
                  <a:latin typeface="Quicksand"/>
                  <a:ea typeface="Quicksand"/>
                  <a:cs typeface="Quicksand"/>
                  <a:sym typeface="Quicksand"/>
                </a:rPr>
                <a:t>:</a:t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indent="0" lvl="0" marL="0" marR="0" rtl="0" algn="l">
                <a:lnSpc>
                  <a:spcPct val="140052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513"/>
                <a:buFont typeface="Arial"/>
                <a:buNone/>
              </a:pPr>
              <a:r>
                <a:rPr b="1" i="0" lang="en-US" sz="1513" u="none" cap="none" strike="noStrike">
                  <a:solidFill>
                    <a:srgbClr val="0E4194"/>
                  </a:solidFill>
                  <a:latin typeface="Quicksand"/>
                  <a:ea typeface="Quicksand"/>
                  <a:cs typeface="Quicksand"/>
                  <a:sym typeface="Quicksand"/>
                </a:rPr>
                <a:t>UTU presenta su propuesta Regional por Escuela</a:t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02" name="Google Shape;102;p6"/>
          <p:cNvGrpSpPr/>
          <p:nvPr/>
        </p:nvGrpSpPr>
        <p:grpSpPr>
          <a:xfrm>
            <a:off x="304450" y="685164"/>
            <a:ext cx="8025802" cy="7664456"/>
            <a:chOff x="-210012" y="0"/>
            <a:chExt cx="9329074" cy="8909050"/>
          </a:xfrm>
        </p:grpSpPr>
        <p:sp>
          <p:nvSpPr>
            <p:cNvPr id="103" name="Google Shape;103;p6"/>
            <p:cNvSpPr/>
            <p:nvPr/>
          </p:nvSpPr>
          <p:spPr>
            <a:xfrm>
              <a:off x="-210012" y="2402"/>
              <a:ext cx="9329074" cy="8904246"/>
            </a:xfrm>
            <a:custGeom>
              <a:rect b="b" l="l" r="r" t="t"/>
              <a:pathLst>
                <a:path extrusionOk="0" h="8904246" w="9329074">
                  <a:moveTo>
                    <a:pt x="4664537" y="7123"/>
                  </a:moveTo>
                  <a:cubicBezTo>
                    <a:pt x="3071756" y="0"/>
                    <a:pt x="1596908" y="845651"/>
                    <a:pt x="798454" y="2223865"/>
                  </a:cubicBezTo>
                  <a:cubicBezTo>
                    <a:pt x="0" y="3602079"/>
                    <a:pt x="0" y="5302167"/>
                    <a:pt x="798454" y="6680382"/>
                  </a:cubicBezTo>
                  <a:cubicBezTo>
                    <a:pt x="1596908" y="8058595"/>
                    <a:pt x="3071756" y="8904246"/>
                    <a:pt x="4664537" y="8897123"/>
                  </a:cubicBezTo>
                  <a:cubicBezTo>
                    <a:pt x="6257318" y="8904246"/>
                    <a:pt x="7732166" y="8058595"/>
                    <a:pt x="8530620" y="6680382"/>
                  </a:cubicBezTo>
                  <a:cubicBezTo>
                    <a:pt x="9329074" y="5302167"/>
                    <a:pt x="9329074" y="3602079"/>
                    <a:pt x="8530620" y="2223865"/>
                  </a:cubicBezTo>
                  <a:cubicBezTo>
                    <a:pt x="7732166" y="845651"/>
                    <a:pt x="6257318" y="0"/>
                    <a:pt x="4664537" y="7123"/>
                  </a:cubicBezTo>
                  <a:close/>
                </a:path>
              </a:pathLst>
            </a:custGeom>
            <a:solidFill>
              <a:srgbClr val="FFE59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4" name="Google Shape;104;p6"/>
            <p:cNvSpPr/>
            <p:nvPr/>
          </p:nvSpPr>
          <p:spPr>
            <a:xfrm>
              <a:off x="0" y="0"/>
              <a:ext cx="8909050" cy="8909050"/>
            </a:xfrm>
            <a:custGeom>
              <a:rect b="b" l="l" r="r" t="t"/>
              <a:pathLst>
                <a:path extrusionOk="0" h="8909050" w="8909050">
                  <a:moveTo>
                    <a:pt x="4454525" y="8909050"/>
                  </a:moveTo>
                  <a:cubicBezTo>
                    <a:pt x="3264662" y="8909050"/>
                    <a:pt x="2146046" y="8445500"/>
                    <a:pt x="1304544" y="7603744"/>
                  </a:cubicBezTo>
                  <a:cubicBezTo>
                    <a:pt x="895477" y="7194550"/>
                    <a:pt x="574294" y="6718173"/>
                    <a:pt x="350012" y="6187694"/>
                  </a:cubicBezTo>
                  <a:cubicBezTo>
                    <a:pt x="117729" y="5638673"/>
                    <a:pt x="0" y="5055489"/>
                    <a:pt x="0" y="4454525"/>
                  </a:cubicBezTo>
                  <a:cubicBezTo>
                    <a:pt x="0" y="3854704"/>
                    <a:pt x="117475" y="3272282"/>
                    <a:pt x="349377" y="2723642"/>
                  </a:cubicBezTo>
                  <a:cubicBezTo>
                    <a:pt x="573405" y="2193163"/>
                    <a:pt x="894207" y="1716786"/>
                    <a:pt x="1302766" y="1307338"/>
                  </a:cubicBezTo>
                  <a:cubicBezTo>
                    <a:pt x="2144141" y="464312"/>
                    <a:pt x="3263519" y="0"/>
                    <a:pt x="4454525" y="0"/>
                  </a:cubicBezTo>
                  <a:cubicBezTo>
                    <a:pt x="5055362" y="0"/>
                    <a:pt x="5638419" y="117729"/>
                    <a:pt x="6187440" y="350012"/>
                  </a:cubicBezTo>
                  <a:cubicBezTo>
                    <a:pt x="6717792" y="574294"/>
                    <a:pt x="7194296" y="895477"/>
                    <a:pt x="7603490" y="1304544"/>
                  </a:cubicBezTo>
                  <a:cubicBezTo>
                    <a:pt x="8445373" y="2146046"/>
                    <a:pt x="8909050" y="3264789"/>
                    <a:pt x="8909050" y="4454652"/>
                  </a:cubicBezTo>
                  <a:cubicBezTo>
                    <a:pt x="8909050" y="5644769"/>
                    <a:pt x="8445246" y="6763766"/>
                    <a:pt x="7602982" y="7605268"/>
                  </a:cubicBezTo>
                  <a:cubicBezTo>
                    <a:pt x="7193789" y="8014208"/>
                    <a:pt x="6717285" y="8335138"/>
                    <a:pt x="6186932" y="8559419"/>
                  </a:cubicBezTo>
                  <a:cubicBezTo>
                    <a:pt x="5637911" y="8791321"/>
                    <a:pt x="5055108" y="8909050"/>
                    <a:pt x="4454525" y="8909050"/>
                  </a:cubicBezTo>
                  <a:close/>
                  <a:moveTo>
                    <a:pt x="4454525" y="19050"/>
                  </a:moveTo>
                  <a:cubicBezTo>
                    <a:pt x="3268599" y="19050"/>
                    <a:pt x="2154047" y="481330"/>
                    <a:pt x="1316228" y="1320800"/>
                  </a:cubicBezTo>
                  <a:cubicBezTo>
                    <a:pt x="909447" y="1728343"/>
                    <a:pt x="590042" y="2202815"/>
                    <a:pt x="366903" y="2731008"/>
                  </a:cubicBezTo>
                  <a:cubicBezTo>
                    <a:pt x="136017" y="3277362"/>
                    <a:pt x="19050" y="3857244"/>
                    <a:pt x="19050" y="4454525"/>
                  </a:cubicBezTo>
                  <a:cubicBezTo>
                    <a:pt x="19050" y="5052949"/>
                    <a:pt x="136271" y="5633593"/>
                    <a:pt x="367538" y="6180328"/>
                  </a:cubicBezTo>
                  <a:cubicBezTo>
                    <a:pt x="590931" y="6708522"/>
                    <a:pt x="910717" y="7182866"/>
                    <a:pt x="1318006" y="7590282"/>
                  </a:cubicBezTo>
                  <a:cubicBezTo>
                    <a:pt x="2155825" y="8428355"/>
                    <a:pt x="3269742" y="8890000"/>
                    <a:pt x="4454525" y="8890000"/>
                  </a:cubicBezTo>
                  <a:cubicBezTo>
                    <a:pt x="5052568" y="8890000"/>
                    <a:pt x="5632958" y="8772779"/>
                    <a:pt x="6179439" y="8541766"/>
                  </a:cubicBezTo>
                  <a:cubicBezTo>
                    <a:pt x="6707632" y="8318500"/>
                    <a:pt x="7181977" y="7998841"/>
                    <a:pt x="7589520" y="7591679"/>
                  </a:cubicBezTo>
                  <a:cubicBezTo>
                    <a:pt x="8428101" y="6753733"/>
                    <a:pt x="8890000" y="5639562"/>
                    <a:pt x="8890000" y="4454525"/>
                  </a:cubicBezTo>
                  <a:cubicBezTo>
                    <a:pt x="8890000" y="3269742"/>
                    <a:pt x="8428355" y="2155825"/>
                    <a:pt x="7590028" y="1317879"/>
                  </a:cubicBezTo>
                  <a:cubicBezTo>
                    <a:pt x="7182612" y="910590"/>
                    <a:pt x="6708140" y="590931"/>
                    <a:pt x="6180074" y="367538"/>
                  </a:cubicBezTo>
                  <a:cubicBezTo>
                    <a:pt x="5633339" y="136271"/>
                    <a:pt x="5052822" y="19050"/>
                    <a:pt x="4454525" y="19050"/>
                  </a:cubicBezTo>
                  <a:close/>
                  <a:moveTo>
                    <a:pt x="4454525" y="8648065"/>
                  </a:moveTo>
                  <a:cubicBezTo>
                    <a:pt x="3334385" y="8648065"/>
                    <a:pt x="2281301" y="8211693"/>
                    <a:pt x="1489075" y="7419213"/>
                  </a:cubicBezTo>
                  <a:cubicBezTo>
                    <a:pt x="697103" y="6626987"/>
                    <a:pt x="260985" y="5574157"/>
                    <a:pt x="260985" y="4454525"/>
                  </a:cubicBezTo>
                  <a:cubicBezTo>
                    <a:pt x="260985" y="3889756"/>
                    <a:pt x="371602" y="3341497"/>
                    <a:pt x="589788" y="2824988"/>
                  </a:cubicBezTo>
                  <a:cubicBezTo>
                    <a:pt x="800735" y="2325624"/>
                    <a:pt x="1102741" y="1877060"/>
                    <a:pt x="1487297" y="1491742"/>
                  </a:cubicBezTo>
                  <a:cubicBezTo>
                    <a:pt x="2279396" y="698119"/>
                    <a:pt x="3333242" y="260985"/>
                    <a:pt x="4454398" y="260985"/>
                  </a:cubicBezTo>
                  <a:cubicBezTo>
                    <a:pt x="5573776" y="260985"/>
                    <a:pt x="6626606" y="697103"/>
                    <a:pt x="7418832" y="1488948"/>
                  </a:cubicBezTo>
                  <a:cubicBezTo>
                    <a:pt x="8211438" y="2281174"/>
                    <a:pt x="8647937" y="3334385"/>
                    <a:pt x="8647937" y="4454398"/>
                  </a:cubicBezTo>
                  <a:cubicBezTo>
                    <a:pt x="8647937" y="5574792"/>
                    <a:pt x="8211311" y="6628130"/>
                    <a:pt x="7418450" y="7420356"/>
                  </a:cubicBezTo>
                  <a:cubicBezTo>
                    <a:pt x="6626225" y="8212074"/>
                    <a:pt x="5573522" y="8648065"/>
                    <a:pt x="4454525" y="8648065"/>
                  </a:cubicBezTo>
                  <a:close/>
                  <a:moveTo>
                    <a:pt x="4454525" y="280035"/>
                  </a:moveTo>
                  <a:cubicBezTo>
                    <a:pt x="3338449" y="280035"/>
                    <a:pt x="2289429" y="715137"/>
                    <a:pt x="1500886" y="1505204"/>
                  </a:cubicBezTo>
                  <a:cubicBezTo>
                    <a:pt x="713613" y="2294001"/>
                    <a:pt x="280035" y="3341370"/>
                    <a:pt x="280035" y="4454525"/>
                  </a:cubicBezTo>
                  <a:cubicBezTo>
                    <a:pt x="280035" y="5569077"/>
                    <a:pt x="714248" y="6617081"/>
                    <a:pt x="1502537" y="7405751"/>
                  </a:cubicBezTo>
                  <a:cubicBezTo>
                    <a:pt x="2291080" y="8194548"/>
                    <a:pt x="3339465" y="8629015"/>
                    <a:pt x="4454525" y="8629015"/>
                  </a:cubicBezTo>
                  <a:cubicBezTo>
                    <a:pt x="5568442" y="8629015"/>
                    <a:pt x="6616319" y="8195056"/>
                    <a:pt x="7405116" y="7407021"/>
                  </a:cubicBezTo>
                  <a:cubicBezTo>
                    <a:pt x="8194422" y="6618477"/>
                    <a:pt x="8629015" y="5569839"/>
                    <a:pt x="8629015" y="4454525"/>
                  </a:cubicBezTo>
                  <a:cubicBezTo>
                    <a:pt x="8629015" y="3339465"/>
                    <a:pt x="8194548" y="2291080"/>
                    <a:pt x="7405497" y="1502537"/>
                  </a:cubicBezTo>
                  <a:cubicBezTo>
                    <a:pt x="6616827" y="714121"/>
                    <a:pt x="5568823" y="280035"/>
                    <a:pt x="4454525" y="280035"/>
                  </a:cubicBezTo>
                  <a:close/>
                </a:path>
              </a:pathLst>
            </a:custGeom>
            <a:solidFill>
              <a:srgbClr val="FFE59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pic>
        <p:nvPicPr>
          <p:cNvPr id="105" name="Google Shape;105;p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2015738" y="1499351"/>
            <a:ext cx="4603225" cy="60361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push/>
  </p:transition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D9D9D9"/>
        </a:solidFill>
      </p:bgPr>
    </p:bg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7"/>
          <p:cNvSpPr txBox="1"/>
          <p:nvPr/>
        </p:nvSpPr>
        <p:spPr>
          <a:xfrm>
            <a:off x="1279676" y="323029"/>
            <a:ext cx="8136900" cy="762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39995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953"/>
              <a:buFont typeface="Arial"/>
              <a:buNone/>
            </a:pPr>
            <a:r>
              <a:rPr b="1" i="0" lang="en-US" sz="4953" u="none" cap="none" strike="noStrike">
                <a:solidFill>
                  <a:srgbClr val="0E4194"/>
                </a:solidFill>
                <a:latin typeface="Quicksand"/>
                <a:ea typeface="Quicksand"/>
                <a:cs typeface="Quicksand"/>
                <a:sym typeface="Quicksand"/>
              </a:rPr>
              <a:t>La Escuela que tenemos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1" name="Google Shape;111;p7"/>
          <p:cNvSpPr txBox="1"/>
          <p:nvPr/>
        </p:nvSpPr>
        <p:spPr>
          <a:xfrm>
            <a:off x="1638921" y="3428988"/>
            <a:ext cx="10449000" cy="609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160"/>
              <a:buFont typeface="Arial"/>
              <a:buNone/>
            </a:pPr>
            <a:r>
              <a:rPr b="1" i="0" lang="en-US" sz="3959" u="none" cap="none" strike="noStrike">
                <a:solidFill>
                  <a:srgbClr val="0E4194"/>
                </a:solidFill>
                <a:latin typeface="Quicksand"/>
                <a:ea typeface="Quicksand"/>
                <a:cs typeface="Quicksand"/>
                <a:sym typeface="Quicksand"/>
              </a:rPr>
              <a:t>C</a:t>
            </a:r>
            <a:r>
              <a:rPr b="1" i="0" lang="en-US" sz="3400" u="none" cap="none" strike="noStrike">
                <a:solidFill>
                  <a:srgbClr val="0E4194"/>
                </a:solidFill>
                <a:latin typeface="Quicksand"/>
                <a:ea typeface="Quicksand"/>
                <a:cs typeface="Quicksand"/>
                <a:sym typeface="Quicksand"/>
              </a:rPr>
              <a:t>antidad de Estudiantes: 155</a:t>
            </a:r>
            <a:endParaRPr b="0" i="0" sz="3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2" name="Google Shape;112;p7"/>
          <p:cNvSpPr txBox="1"/>
          <p:nvPr/>
        </p:nvSpPr>
        <p:spPr>
          <a:xfrm>
            <a:off x="1569225" y="1184175"/>
            <a:ext cx="12201600" cy="2023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160"/>
              <a:buFont typeface="Arial"/>
              <a:buNone/>
            </a:pPr>
            <a:r>
              <a:rPr b="1" lang="en-US" sz="3459">
                <a:solidFill>
                  <a:srgbClr val="0E4194"/>
                </a:solidFill>
                <a:latin typeface="Quicksand"/>
                <a:ea typeface="Quicksand"/>
                <a:cs typeface="Quicksand"/>
                <a:sym typeface="Quicksand"/>
              </a:rPr>
              <a:t>D</a:t>
            </a:r>
            <a:r>
              <a:rPr b="1" lang="en-US" sz="3459">
                <a:solidFill>
                  <a:srgbClr val="0E4194"/>
                </a:solidFill>
                <a:latin typeface="Quicksand"/>
                <a:ea typeface="Quicksand"/>
                <a:cs typeface="Quicksand"/>
                <a:sym typeface="Quicksand"/>
              </a:rPr>
              <a:t>irectora: Prof. Beatriz Méndez</a:t>
            </a:r>
            <a:endParaRPr b="1" sz="3459">
              <a:solidFill>
                <a:srgbClr val="0E4194"/>
              </a:solidFill>
              <a:latin typeface="Quicksand"/>
              <a:ea typeface="Quicksand"/>
              <a:cs typeface="Quicksand"/>
              <a:sym typeface="Quicksand"/>
            </a:endParaRPr>
          </a:p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160"/>
              <a:buFont typeface="Arial"/>
              <a:buNone/>
            </a:pPr>
            <a:r>
              <a:rPr b="1" lang="en-US" sz="3459">
                <a:solidFill>
                  <a:srgbClr val="0E4194"/>
                </a:solidFill>
                <a:latin typeface="Quicksand"/>
                <a:ea typeface="Quicksand"/>
                <a:cs typeface="Quicksand"/>
                <a:sym typeface="Quicksand"/>
              </a:rPr>
              <a:t>Secretaria: Pa</a:t>
            </a:r>
            <a:r>
              <a:rPr b="1" lang="en-US" sz="3459">
                <a:solidFill>
                  <a:srgbClr val="0E4194"/>
                </a:solidFill>
                <a:latin typeface="Quicksand"/>
                <a:ea typeface="Quicksand"/>
                <a:cs typeface="Quicksand"/>
                <a:sym typeface="Quicksand"/>
              </a:rPr>
              <a:t>ola Tejera</a:t>
            </a:r>
            <a:endParaRPr b="1" sz="3459">
              <a:solidFill>
                <a:srgbClr val="0E4194"/>
              </a:solidFill>
              <a:latin typeface="Quicksand"/>
              <a:ea typeface="Quicksand"/>
              <a:cs typeface="Quicksand"/>
              <a:sym typeface="Quicksand"/>
            </a:endParaRPr>
          </a:p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160"/>
              <a:buFont typeface="Arial"/>
              <a:buNone/>
            </a:pPr>
            <a:r>
              <a:rPr b="1" lang="en-US" sz="3459">
                <a:solidFill>
                  <a:srgbClr val="0E4194"/>
                </a:solidFill>
                <a:latin typeface="Quicksand"/>
                <a:ea typeface="Quicksand"/>
                <a:cs typeface="Quicksand"/>
                <a:sym typeface="Quicksand"/>
              </a:rPr>
              <a:t>Coordinadora de Anexo: Prof. Mariana Pintado</a:t>
            </a:r>
            <a:endParaRPr b="1" sz="3459">
              <a:solidFill>
                <a:srgbClr val="0E4194"/>
              </a:solidFill>
              <a:latin typeface="Quicksand"/>
              <a:ea typeface="Quicksand"/>
              <a:cs typeface="Quicksand"/>
              <a:sym typeface="Quicksand"/>
            </a:endParaRPr>
          </a:p>
        </p:txBody>
      </p:sp>
      <p:sp>
        <p:nvSpPr>
          <p:cNvPr id="113" name="Google Shape;113;p7"/>
          <p:cNvSpPr txBox="1"/>
          <p:nvPr/>
        </p:nvSpPr>
        <p:spPr>
          <a:xfrm>
            <a:off x="1638929" y="4369737"/>
            <a:ext cx="16380000" cy="2322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160"/>
              <a:buFont typeface="Arial"/>
              <a:buNone/>
            </a:pPr>
            <a:r>
              <a:rPr b="1" i="0" lang="en-US" sz="3259" u="none" cap="none" strike="noStrike">
                <a:solidFill>
                  <a:srgbClr val="0E4194"/>
                </a:solidFill>
                <a:latin typeface="Quicksand"/>
                <a:ea typeface="Quicksand"/>
                <a:cs typeface="Quicksand"/>
                <a:sym typeface="Quicksand"/>
              </a:rPr>
              <a:t>Figuras de acompañamiento con las que cuenta el centro</a:t>
            </a:r>
            <a:r>
              <a:rPr b="0" i="0" lang="en-US" sz="3259" u="none" cap="none" strike="noStrike">
                <a:solidFill>
                  <a:srgbClr val="0E4194"/>
                </a:solidFill>
                <a:latin typeface="Quicksand"/>
                <a:ea typeface="Quicksand"/>
                <a:cs typeface="Quicksand"/>
                <a:sym typeface="Quicksand"/>
              </a:rPr>
              <a:t> </a:t>
            </a:r>
            <a:endParaRPr b="0" i="0" sz="3259" u="none" cap="none" strike="noStrike">
              <a:solidFill>
                <a:srgbClr val="0E4194"/>
              </a:solidFill>
              <a:latin typeface="Quicksand"/>
              <a:ea typeface="Quicksand"/>
              <a:cs typeface="Quicksand"/>
              <a:sym typeface="Quicksand"/>
            </a:endParaRPr>
          </a:p>
          <a:p>
            <a:pPr indent="-435610" lvl="0" marL="45720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0E4194"/>
              </a:buClr>
              <a:buSzPts val="3260"/>
              <a:buFont typeface="Quicksand"/>
              <a:buChar char="●"/>
            </a:pPr>
            <a:r>
              <a:rPr b="0" i="0" lang="en-US" sz="3259" u="none" cap="none" strike="noStrike">
                <a:solidFill>
                  <a:srgbClr val="0E4194"/>
                </a:solidFill>
                <a:latin typeface="Quicksand"/>
                <a:ea typeface="Quicksand"/>
                <a:cs typeface="Quicksand"/>
                <a:sym typeface="Quicksand"/>
              </a:rPr>
              <a:t>Adscriptos: 5</a:t>
            </a:r>
            <a:endParaRPr b="0" i="0" sz="3259" u="none" cap="none" strike="noStrike">
              <a:solidFill>
                <a:srgbClr val="0E4194"/>
              </a:solidFill>
              <a:latin typeface="Quicksand"/>
              <a:ea typeface="Quicksand"/>
              <a:cs typeface="Quicksand"/>
              <a:sym typeface="Quicksand"/>
            </a:endParaRPr>
          </a:p>
          <a:p>
            <a:pPr indent="-435610" lvl="0" marL="45720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0E4194"/>
              </a:buClr>
              <a:buSzPts val="3260"/>
              <a:buFont typeface="Quicksand"/>
              <a:buChar char="●"/>
            </a:pPr>
            <a:r>
              <a:rPr lang="en-US" sz="3259">
                <a:solidFill>
                  <a:srgbClr val="0E4194"/>
                </a:solidFill>
                <a:latin typeface="Quicksand"/>
                <a:ea typeface="Quicksand"/>
                <a:cs typeface="Quicksand"/>
                <a:sym typeface="Quicksand"/>
              </a:rPr>
              <a:t>Docentes de Plan Avanza: 4</a:t>
            </a:r>
            <a:endParaRPr sz="3259">
              <a:solidFill>
                <a:srgbClr val="0E4194"/>
              </a:solidFill>
              <a:latin typeface="Quicksand"/>
              <a:ea typeface="Quicksand"/>
              <a:cs typeface="Quicksand"/>
              <a:sym typeface="Quicksand"/>
            </a:endParaRPr>
          </a:p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16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14" name="Google Shape;114;p7"/>
          <p:cNvGrpSpPr/>
          <p:nvPr/>
        </p:nvGrpSpPr>
        <p:grpSpPr>
          <a:xfrm>
            <a:off x="11947951" y="461015"/>
            <a:ext cx="5693248" cy="1135370"/>
            <a:chOff x="25400" y="0"/>
            <a:chExt cx="7590998" cy="1513826"/>
          </a:xfrm>
        </p:grpSpPr>
        <p:sp>
          <p:nvSpPr>
            <p:cNvPr id="115" name="Google Shape;115;p7"/>
            <p:cNvSpPr/>
            <p:nvPr/>
          </p:nvSpPr>
          <p:spPr>
            <a:xfrm>
              <a:off x="5287434" y="0"/>
              <a:ext cx="2328964" cy="1513826"/>
            </a:xfrm>
            <a:custGeom>
              <a:rect b="b" l="l" r="r" t="t"/>
              <a:pathLst>
                <a:path extrusionOk="0" h="1513826" w="2328964">
                  <a:moveTo>
                    <a:pt x="0" y="0"/>
                  </a:moveTo>
                  <a:lnTo>
                    <a:pt x="2328964" y="0"/>
                  </a:lnTo>
                  <a:lnTo>
                    <a:pt x="2328964" y="1513826"/>
                  </a:lnTo>
                  <a:lnTo>
                    <a:pt x="0" y="1513826"/>
                  </a:lnTo>
                  <a:lnTo>
                    <a:pt x="0" y="0"/>
                  </a:lnTo>
                  <a:close/>
                </a:path>
              </a:pathLst>
            </a:custGeom>
            <a:blipFill rotWithShape="1">
              <a:blip r:embed="rId3">
                <a:alphaModFix/>
              </a:blip>
              <a:stretch>
                <a:fillRect b="0" l="0" r="0" t="0"/>
              </a:stretch>
            </a:blipFill>
            <a:ln>
              <a:noFill/>
            </a:ln>
          </p:spPr>
        </p:sp>
        <p:cxnSp>
          <p:nvCxnSpPr>
            <p:cNvPr id="116" name="Google Shape;116;p7"/>
            <p:cNvCxnSpPr/>
            <p:nvPr/>
          </p:nvCxnSpPr>
          <p:spPr>
            <a:xfrm>
              <a:off x="25400" y="278652"/>
              <a:ext cx="0" cy="956522"/>
            </a:xfrm>
            <a:prstGeom prst="straightConnector1">
              <a:avLst/>
            </a:prstGeom>
            <a:noFill/>
            <a:ln cap="flat" cmpd="sng" w="50800">
              <a:solidFill>
                <a:srgbClr val="0E4194"/>
              </a:solidFill>
              <a:prstDash val="solid"/>
              <a:round/>
              <a:headEnd len="sm" w="sm" type="none"/>
              <a:tailEnd len="sm" w="sm" type="none"/>
            </a:ln>
          </p:spPr>
        </p:cxnSp>
        <p:sp>
          <p:nvSpPr>
            <p:cNvPr id="117" name="Google Shape;117;p7"/>
            <p:cNvSpPr txBox="1"/>
            <p:nvPr/>
          </p:nvSpPr>
          <p:spPr>
            <a:xfrm>
              <a:off x="154627" y="397644"/>
              <a:ext cx="6297289" cy="68996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marR="0" rtl="0" algn="l">
                <a:lnSpc>
                  <a:spcPct val="140052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513"/>
                <a:buFont typeface="Arial"/>
                <a:buNone/>
              </a:pPr>
              <a:r>
                <a:rPr b="1" i="0" lang="en-US" sz="1513" u="none" cap="none" strike="noStrike">
                  <a:solidFill>
                    <a:srgbClr val="0E4194"/>
                  </a:solidFill>
                  <a:latin typeface="Quicksand"/>
                  <a:ea typeface="Quicksand"/>
                  <a:cs typeface="Quicksand"/>
                  <a:sym typeface="Quicksand"/>
                </a:rPr>
                <a:t>Encuentros</a:t>
              </a:r>
              <a:r>
                <a:rPr b="0" i="0" lang="en-US" sz="1513" u="none" cap="none" strike="noStrike">
                  <a:solidFill>
                    <a:srgbClr val="0E4194"/>
                  </a:solidFill>
                  <a:latin typeface="Quicksand"/>
                  <a:ea typeface="Quicksand"/>
                  <a:cs typeface="Quicksand"/>
                  <a:sym typeface="Quicksand"/>
                </a:rPr>
                <a:t> que</a:t>
              </a:r>
              <a:r>
                <a:rPr b="1" i="0" lang="en-US" sz="1513" u="none" cap="none" strike="noStrike">
                  <a:solidFill>
                    <a:srgbClr val="0E4194"/>
                  </a:solidFill>
                  <a:latin typeface="Quicksand"/>
                  <a:ea typeface="Quicksand"/>
                  <a:cs typeface="Quicksand"/>
                  <a:sym typeface="Quicksand"/>
                </a:rPr>
                <a:t> cuentan</a:t>
              </a:r>
              <a:r>
                <a:rPr b="0" i="0" lang="en-US" sz="1513" u="none" cap="none" strike="noStrike">
                  <a:solidFill>
                    <a:srgbClr val="0E4194"/>
                  </a:solidFill>
                  <a:latin typeface="Quicksand"/>
                  <a:ea typeface="Quicksand"/>
                  <a:cs typeface="Quicksand"/>
                  <a:sym typeface="Quicksand"/>
                </a:rPr>
                <a:t>:</a:t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indent="0" lvl="0" marL="0" marR="0" rtl="0" algn="l">
                <a:lnSpc>
                  <a:spcPct val="140052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513"/>
                <a:buFont typeface="Arial"/>
                <a:buNone/>
              </a:pPr>
              <a:r>
                <a:rPr b="1" i="0" lang="en-US" sz="1513" u="none" cap="none" strike="noStrike">
                  <a:solidFill>
                    <a:srgbClr val="0E4194"/>
                  </a:solidFill>
                  <a:latin typeface="Quicksand"/>
                  <a:ea typeface="Quicksand"/>
                  <a:cs typeface="Quicksand"/>
                  <a:sym typeface="Quicksand"/>
                </a:rPr>
                <a:t>UTU presenta su propuesta Regional por Escuela</a:t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18" name="Google Shape;118;p7"/>
          <p:cNvSpPr txBox="1"/>
          <p:nvPr/>
        </p:nvSpPr>
        <p:spPr>
          <a:xfrm>
            <a:off x="1485604" y="6382285"/>
            <a:ext cx="13826400" cy="523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160"/>
              <a:buFont typeface="Arial"/>
              <a:buNone/>
            </a:pPr>
            <a:r>
              <a:rPr b="1" i="0" lang="en-US" sz="3400" u="none" cap="none" strike="noStrike">
                <a:solidFill>
                  <a:srgbClr val="0E4194"/>
                </a:solidFill>
                <a:latin typeface="Quicksand"/>
                <a:ea typeface="Quicksand"/>
                <a:cs typeface="Quicksand"/>
                <a:sym typeface="Quicksand"/>
              </a:rPr>
              <a:t>Indicadores de aprobación por nivel educativo</a:t>
            </a:r>
            <a:endParaRPr b="0" i="0" sz="3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19" name="Google Shape;119;p7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946925" y="7085750"/>
            <a:ext cx="4627750" cy="3065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20" name="Google Shape;120;p7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6538425" y="7023750"/>
            <a:ext cx="4943225" cy="3065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21" name="Google Shape;121;p7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12186900" y="6959313"/>
            <a:ext cx="4943224" cy="31944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push/>
  </p:transition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D9D9D9"/>
        </a:solidFill>
      </p:bgPr>
    </p:bg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g38d84f129ce_0_3"/>
          <p:cNvSpPr txBox="1"/>
          <p:nvPr/>
        </p:nvSpPr>
        <p:spPr>
          <a:xfrm>
            <a:off x="1293601" y="685429"/>
            <a:ext cx="8136900" cy="762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39995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953"/>
              <a:buFont typeface="Arial"/>
              <a:buNone/>
            </a:pPr>
            <a:r>
              <a:rPr b="1" i="0" lang="en-US" sz="4953" u="none" cap="none" strike="noStrike">
                <a:solidFill>
                  <a:srgbClr val="0E4194"/>
                </a:solidFill>
                <a:latin typeface="Quicksand"/>
                <a:ea typeface="Quicksand"/>
                <a:cs typeface="Quicksand"/>
                <a:sym typeface="Quicksand"/>
              </a:rPr>
              <a:t>La Escuela que tenemos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7" name="Google Shape;127;g38d84f129ce_0_3"/>
          <p:cNvSpPr txBox="1"/>
          <p:nvPr/>
        </p:nvSpPr>
        <p:spPr>
          <a:xfrm>
            <a:off x="1293600" y="1716775"/>
            <a:ext cx="16003800" cy="7936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160"/>
              <a:buFont typeface="Arial"/>
              <a:buNone/>
            </a:pPr>
            <a:r>
              <a:rPr b="1" i="0" lang="en-US" sz="3759" u="none" cap="none" strike="noStrike">
                <a:solidFill>
                  <a:srgbClr val="0E4194"/>
                </a:solidFill>
                <a:latin typeface="Quicksand"/>
                <a:ea typeface="Quicksand"/>
                <a:cs typeface="Quicksand"/>
                <a:sym typeface="Quicksand"/>
              </a:rPr>
              <a:t>Oferta Educativa 2026:</a:t>
            </a:r>
            <a:endParaRPr b="1" i="0" sz="3759" u="none" cap="none" strike="noStrike">
              <a:solidFill>
                <a:srgbClr val="0E4194"/>
              </a:solidFill>
              <a:latin typeface="Quicksand"/>
              <a:ea typeface="Quicksand"/>
              <a:cs typeface="Quicksand"/>
              <a:sym typeface="Quicksand"/>
            </a:endParaRPr>
          </a:p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160"/>
              <a:buFont typeface="Arial"/>
              <a:buNone/>
            </a:pPr>
            <a:r>
              <a:rPr b="1" lang="en-US" sz="3060" u="sng">
                <a:solidFill>
                  <a:srgbClr val="0E4194"/>
                </a:solidFill>
                <a:latin typeface="Quicksand"/>
                <a:ea typeface="Quicksand"/>
                <a:cs typeface="Quicksand"/>
                <a:sym typeface="Quicksand"/>
              </a:rPr>
              <a:t>Escuela:</a:t>
            </a:r>
            <a:endParaRPr b="1" sz="3060" u="sng">
              <a:solidFill>
                <a:srgbClr val="0E4194"/>
              </a:solidFill>
              <a:latin typeface="Quicksand"/>
              <a:ea typeface="Quicksand"/>
              <a:cs typeface="Quicksand"/>
              <a:sym typeface="Quicksand"/>
            </a:endParaRPr>
          </a:p>
          <a:p>
            <a:pPr indent="-422910" lvl="0" marL="45720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4C1130"/>
              </a:buClr>
              <a:buSzPts val="3060"/>
              <a:buFont typeface="Quicksand"/>
              <a:buChar char="●"/>
            </a:pPr>
            <a:r>
              <a:rPr b="1" lang="en-US" sz="3060">
                <a:solidFill>
                  <a:srgbClr val="0E4194"/>
                </a:solidFill>
                <a:latin typeface="Quicksand"/>
                <a:ea typeface="Quicksand"/>
                <a:cs typeface="Quicksand"/>
                <a:sym typeface="Quicksand"/>
              </a:rPr>
              <a:t>3° BT Gestión y administración</a:t>
            </a:r>
            <a:endParaRPr b="1" sz="3060">
              <a:solidFill>
                <a:srgbClr val="0E4194"/>
              </a:solidFill>
              <a:latin typeface="Quicksand"/>
              <a:ea typeface="Quicksand"/>
              <a:cs typeface="Quicksand"/>
              <a:sym typeface="Quicksand"/>
            </a:endParaRPr>
          </a:p>
          <a:p>
            <a:pPr indent="-422910" lvl="0" marL="45720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4C1130"/>
              </a:buClr>
              <a:buSzPts val="3060"/>
              <a:buFont typeface="Quicksand"/>
              <a:buChar char="●"/>
            </a:pPr>
            <a:r>
              <a:rPr b="1" lang="en-US" sz="3060">
                <a:solidFill>
                  <a:srgbClr val="0E4194"/>
                </a:solidFill>
                <a:latin typeface="Quicksand"/>
                <a:ea typeface="Quicksand"/>
                <a:cs typeface="Quicksand"/>
                <a:sym typeface="Quicksand"/>
              </a:rPr>
              <a:t>2° BTP Reparación de vehículos y mantenimiento de motores híbridos</a:t>
            </a:r>
            <a:endParaRPr b="1" sz="3060">
              <a:solidFill>
                <a:srgbClr val="0E4194"/>
              </a:solidFill>
              <a:latin typeface="Quicksand"/>
              <a:ea typeface="Quicksand"/>
              <a:cs typeface="Quicksand"/>
              <a:sym typeface="Quicksand"/>
            </a:endParaRPr>
          </a:p>
          <a:p>
            <a:pPr indent="-422910" lvl="0" marL="45720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4C1130"/>
              </a:buClr>
              <a:buSzPts val="3060"/>
              <a:buFont typeface="Quicksand"/>
              <a:buChar char="●"/>
            </a:pPr>
            <a:r>
              <a:rPr b="1" lang="en-US" sz="3060">
                <a:solidFill>
                  <a:srgbClr val="0E4194"/>
                </a:solidFill>
                <a:latin typeface="Quicksand"/>
                <a:ea typeface="Quicksand"/>
                <a:cs typeface="Quicksand"/>
                <a:sym typeface="Quicksand"/>
              </a:rPr>
              <a:t>1° BTP Gastronomía</a:t>
            </a:r>
            <a:endParaRPr b="1" sz="3060">
              <a:solidFill>
                <a:srgbClr val="0E4194"/>
              </a:solidFill>
              <a:latin typeface="Quicksand"/>
              <a:ea typeface="Quicksand"/>
              <a:cs typeface="Quicksand"/>
              <a:sym typeface="Quicksand"/>
            </a:endParaRPr>
          </a:p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3060" u="sng">
                <a:solidFill>
                  <a:srgbClr val="0E4194"/>
                </a:solidFill>
                <a:latin typeface="Quicksand"/>
                <a:ea typeface="Quicksand"/>
                <a:cs typeface="Quicksand"/>
                <a:sym typeface="Quicksand"/>
              </a:rPr>
              <a:t>Anexo:</a:t>
            </a:r>
            <a:endParaRPr b="1" sz="3060" u="sng">
              <a:solidFill>
                <a:srgbClr val="0E4194"/>
              </a:solidFill>
              <a:latin typeface="Quicksand"/>
              <a:ea typeface="Quicksand"/>
              <a:cs typeface="Quicksand"/>
              <a:sym typeface="Quicksand"/>
            </a:endParaRPr>
          </a:p>
          <a:p>
            <a:pPr indent="-422910" lvl="0" marL="45720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4C1130"/>
              </a:buClr>
              <a:buSzPts val="3060"/>
              <a:buFont typeface="Quicksand"/>
              <a:buChar char="●"/>
            </a:pPr>
            <a:r>
              <a:rPr b="1" lang="en-US" sz="3060">
                <a:solidFill>
                  <a:srgbClr val="0E4194"/>
                </a:solidFill>
                <a:latin typeface="Quicksand"/>
                <a:ea typeface="Quicksand"/>
                <a:cs typeface="Quicksand"/>
                <a:sym typeface="Quicksand"/>
              </a:rPr>
              <a:t>9° EBI</a:t>
            </a:r>
            <a:endParaRPr b="1" sz="3060">
              <a:solidFill>
                <a:srgbClr val="0E4194"/>
              </a:solidFill>
              <a:latin typeface="Quicksand"/>
              <a:ea typeface="Quicksand"/>
              <a:cs typeface="Quicksand"/>
              <a:sym typeface="Quicksand"/>
            </a:endParaRPr>
          </a:p>
          <a:p>
            <a:pPr indent="-422910" lvl="0" marL="45720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4C1130"/>
              </a:buClr>
              <a:buSzPts val="3060"/>
              <a:buFont typeface="Quicksand"/>
              <a:buChar char="●"/>
            </a:pPr>
            <a:r>
              <a:rPr b="1" lang="en-US" sz="3060">
                <a:solidFill>
                  <a:srgbClr val="0E4194"/>
                </a:solidFill>
                <a:latin typeface="Quicksand"/>
                <a:ea typeface="Quicksand"/>
                <a:cs typeface="Quicksand"/>
                <a:sym typeface="Quicksand"/>
              </a:rPr>
              <a:t>1°, 2° y 3° BT Deporte, educación física y recreación</a:t>
            </a:r>
            <a:endParaRPr b="1" sz="3060">
              <a:solidFill>
                <a:srgbClr val="0E4194"/>
              </a:solidFill>
              <a:latin typeface="Quicksand"/>
              <a:ea typeface="Quicksand"/>
              <a:cs typeface="Quicksand"/>
              <a:sym typeface="Quicksand"/>
            </a:endParaRPr>
          </a:p>
          <a:p>
            <a:pPr indent="-422910" lvl="0" marL="45720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4C1130"/>
              </a:buClr>
              <a:buSzPts val="3060"/>
              <a:buFont typeface="Quicksand"/>
              <a:buChar char="●"/>
            </a:pPr>
            <a:r>
              <a:rPr b="1" lang="en-US" sz="3060">
                <a:solidFill>
                  <a:srgbClr val="0E4194"/>
                </a:solidFill>
                <a:latin typeface="Quicksand"/>
                <a:ea typeface="Quicksand"/>
                <a:cs typeface="Quicksand"/>
                <a:sym typeface="Quicksand"/>
              </a:rPr>
              <a:t>2° BT Tecnologías de la información</a:t>
            </a:r>
            <a:endParaRPr b="1" sz="3060">
              <a:solidFill>
                <a:srgbClr val="0E4194"/>
              </a:solidFill>
              <a:latin typeface="Quicksand"/>
              <a:ea typeface="Quicksand"/>
              <a:cs typeface="Quicksand"/>
              <a:sym typeface="Quicksand"/>
            </a:endParaRPr>
          </a:p>
          <a:p>
            <a:pPr indent="-422910" lvl="0" marL="45720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4C1130"/>
              </a:buClr>
              <a:buSzPts val="3060"/>
              <a:buFont typeface="Quicksand"/>
              <a:buChar char="●"/>
            </a:pPr>
            <a:r>
              <a:rPr b="1" lang="en-US" sz="3060">
                <a:solidFill>
                  <a:srgbClr val="0E4194"/>
                </a:solidFill>
                <a:latin typeface="Quicksand"/>
                <a:ea typeface="Quicksand"/>
                <a:cs typeface="Quicksand"/>
                <a:sym typeface="Quicksand"/>
              </a:rPr>
              <a:t>3° BTP Instalaciones eléctricas</a:t>
            </a:r>
            <a:endParaRPr b="1" sz="3060">
              <a:solidFill>
                <a:srgbClr val="0E4194"/>
              </a:solidFill>
              <a:latin typeface="Quicksand"/>
              <a:ea typeface="Quicksand"/>
              <a:cs typeface="Quicksand"/>
              <a:sym typeface="Quicksand"/>
            </a:endParaRPr>
          </a:p>
          <a:p>
            <a:pPr indent="-422910" lvl="0" marL="45720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4C1130"/>
              </a:buClr>
              <a:buSzPts val="3060"/>
              <a:buFont typeface="Quicksand"/>
              <a:buChar char="●"/>
            </a:pPr>
            <a:r>
              <a:rPr b="1" lang="en-US" sz="3060">
                <a:solidFill>
                  <a:srgbClr val="0E4194"/>
                </a:solidFill>
                <a:latin typeface="Quicksand"/>
                <a:ea typeface="Quicksand"/>
                <a:cs typeface="Quicksand"/>
                <a:sym typeface="Quicksand"/>
              </a:rPr>
              <a:t>CTT Instalaciones eléctricas</a:t>
            </a:r>
            <a:endParaRPr b="1" sz="3060">
              <a:solidFill>
                <a:srgbClr val="0E4194"/>
              </a:solidFill>
              <a:latin typeface="Quicksand"/>
              <a:ea typeface="Quicksand"/>
              <a:cs typeface="Quicksand"/>
              <a:sym typeface="Quicksand"/>
            </a:endParaRPr>
          </a:p>
          <a:p>
            <a:pPr indent="0" lvl="0" marL="45720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459">
              <a:solidFill>
                <a:srgbClr val="0E4194"/>
              </a:solidFill>
              <a:latin typeface="Quicksand"/>
              <a:ea typeface="Quicksand"/>
              <a:cs typeface="Quicksand"/>
              <a:sym typeface="Quicksand"/>
            </a:endParaRPr>
          </a:p>
        </p:txBody>
      </p:sp>
      <p:grpSp>
        <p:nvGrpSpPr>
          <p:cNvPr id="128" name="Google Shape;128;g38d84f129ce_0_3"/>
          <p:cNvGrpSpPr/>
          <p:nvPr/>
        </p:nvGrpSpPr>
        <p:grpSpPr>
          <a:xfrm>
            <a:off x="11947951" y="461015"/>
            <a:ext cx="5693249" cy="1135370"/>
            <a:chOff x="25400" y="0"/>
            <a:chExt cx="7590998" cy="1513826"/>
          </a:xfrm>
        </p:grpSpPr>
        <p:sp>
          <p:nvSpPr>
            <p:cNvPr id="129" name="Google Shape;129;g38d84f129ce_0_3"/>
            <p:cNvSpPr/>
            <p:nvPr/>
          </p:nvSpPr>
          <p:spPr>
            <a:xfrm>
              <a:off x="5287434" y="0"/>
              <a:ext cx="2328964" cy="1513826"/>
            </a:xfrm>
            <a:custGeom>
              <a:rect b="b" l="l" r="r" t="t"/>
              <a:pathLst>
                <a:path extrusionOk="0" h="1513826" w="2328964">
                  <a:moveTo>
                    <a:pt x="0" y="0"/>
                  </a:moveTo>
                  <a:lnTo>
                    <a:pt x="2328964" y="0"/>
                  </a:lnTo>
                  <a:lnTo>
                    <a:pt x="2328964" y="1513826"/>
                  </a:lnTo>
                  <a:lnTo>
                    <a:pt x="0" y="1513826"/>
                  </a:lnTo>
                  <a:lnTo>
                    <a:pt x="0" y="0"/>
                  </a:lnTo>
                  <a:close/>
                </a:path>
              </a:pathLst>
            </a:custGeom>
            <a:blipFill rotWithShape="1">
              <a:blip r:embed="rId3">
                <a:alphaModFix/>
              </a:blip>
              <a:stretch>
                <a:fillRect b="0" l="0" r="0" t="0"/>
              </a:stretch>
            </a:blipFill>
            <a:ln>
              <a:noFill/>
            </a:ln>
          </p:spPr>
        </p:sp>
        <p:cxnSp>
          <p:nvCxnSpPr>
            <p:cNvPr id="130" name="Google Shape;130;g38d84f129ce_0_3"/>
            <p:cNvCxnSpPr/>
            <p:nvPr/>
          </p:nvCxnSpPr>
          <p:spPr>
            <a:xfrm>
              <a:off x="25400" y="278652"/>
              <a:ext cx="0" cy="956400"/>
            </a:xfrm>
            <a:prstGeom prst="straightConnector1">
              <a:avLst/>
            </a:prstGeom>
            <a:noFill/>
            <a:ln cap="flat" cmpd="sng" w="50800">
              <a:solidFill>
                <a:srgbClr val="0E4194"/>
              </a:solidFill>
              <a:prstDash val="solid"/>
              <a:round/>
              <a:headEnd len="sm" w="sm" type="none"/>
              <a:tailEnd len="sm" w="sm" type="none"/>
            </a:ln>
          </p:spPr>
        </p:cxnSp>
        <p:sp>
          <p:nvSpPr>
            <p:cNvPr id="131" name="Google Shape;131;g38d84f129ce_0_3"/>
            <p:cNvSpPr txBox="1"/>
            <p:nvPr/>
          </p:nvSpPr>
          <p:spPr>
            <a:xfrm>
              <a:off x="154627" y="397644"/>
              <a:ext cx="6297300" cy="7455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marR="0" rtl="0" algn="l">
                <a:lnSpc>
                  <a:spcPct val="140052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513"/>
                <a:buFont typeface="Arial"/>
                <a:buNone/>
              </a:pPr>
              <a:r>
                <a:rPr b="1" i="0" lang="en-US" sz="1513" u="none" cap="none" strike="noStrike">
                  <a:solidFill>
                    <a:srgbClr val="0E4194"/>
                  </a:solidFill>
                  <a:latin typeface="Quicksand"/>
                  <a:ea typeface="Quicksand"/>
                  <a:cs typeface="Quicksand"/>
                  <a:sym typeface="Quicksand"/>
                </a:rPr>
                <a:t>Encuentros</a:t>
              </a:r>
              <a:r>
                <a:rPr b="0" i="0" lang="en-US" sz="1513" u="none" cap="none" strike="noStrike">
                  <a:solidFill>
                    <a:srgbClr val="0E4194"/>
                  </a:solidFill>
                  <a:latin typeface="Quicksand"/>
                  <a:ea typeface="Quicksand"/>
                  <a:cs typeface="Quicksand"/>
                  <a:sym typeface="Quicksand"/>
                </a:rPr>
                <a:t> que</a:t>
              </a:r>
              <a:r>
                <a:rPr b="1" i="0" lang="en-US" sz="1513" u="none" cap="none" strike="noStrike">
                  <a:solidFill>
                    <a:srgbClr val="0E4194"/>
                  </a:solidFill>
                  <a:latin typeface="Quicksand"/>
                  <a:ea typeface="Quicksand"/>
                  <a:cs typeface="Quicksand"/>
                  <a:sym typeface="Quicksand"/>
                </a:rPr>
                <a:t> cuentan</a:t>
              </a:r>
              <a:r>
                <a:rPr b="0" i="0" lang="en-US" sz="1513" u="none" cap="none" strike="noStrike">
                  <a:solidFill>
                    <a:srgbClr val="0E4194"/>
                  </a:solidFill>
                  <a:latin typeface="Quicksand"/>
                  <a:ea typeface="Quicksand"/>
                  <a:cs typeface="Quicksand"/>
                  <a:sym typeface="Quicksand"/>
                </a:rPr>
                <a:t>:</a:t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indent="0" lvl="0" marL="0" marR="0" rtl="0" algn="l">
                <a:lnSpc>
                  <a:spcPct val="140052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513"/>
                <a:buFont typeface="Arial"/>
                <a:buNone/>
              </a:pPr>
              <a:r>
                <a:rPr b="1" i="0" lang="en-US" sz="1513" u="none" cap="none" strike="noStrike">
                  <a:solidFill>
                    <a:srgbClr val="0E4194"/>
                  </a:solidFill>
                  <a:latin typeface="Quicksand"/>
                  <a:ea typeface="Quicksand"/>
                  <a:cs typeface="Quicksand"/>
                  <a:sym typeface="Quicksand"/>
                </a:rPr>
                <a:t>UTU presenta su propuesta Regional por Escuela</a:t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</p:spTree>
  </p:cSld>
  <p:clrMapOvr>
    <a:masterClrMapping/>
  </p:clrMapOvr>
  <p:transition spd="slow">
    <p:push/>
  </p:transition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D9D9D9"/>
        </a:solidFill>
      </p:bgPr>
    </p:bg>
    <p:spTree>
      <p:nvGrpSpPr>
        <p:cNvPr id="135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/>
          <p:cNvSpPr txBox="1"/>
          <p:nvPr/>
        </p:nvSpPr>
        <p:spPr>
          <a:xfrm>
            <a:off x="226725" y="174625"/>
            <a:ext cx="13530300" cy="104721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39995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628"/>
              <a:buFont typeface="Arial"/>
              <a:buNone/>
            </a:pPr>
            <a:r>
              <a:rPr b="1" i="0" lang="en-US" sz="4628" u="none" cap="none" strike="noStrike">
                <a:solidFill>
                  <a:srgbClr val="0E4194"/>
                </a:solidFill>
                <a:latin typeface="Quicksand"/>
                <a:ea typeface="Quicksand"/>
                <a:cs typeface="Quicksand"/>
                <a:sym typeface="Quicksand"/>
              </a:rPr>
              <a:t>Nuestros escenarios de trabajo</a:t>
            </a:r>
            <a:endParaRPr b="1" sz="3428">
              <a:solidFill>
                <a:srgbClr val="0E4194"/>
              </a:solidFill>
              <a:latin typeface="Quicksand"/>
              <a:ea typeface="Quicksand"/>
              <a:cs typeface="Quicksand"/>
              <a:sym typeface="Quicksand"/>
            </a:endParaRPr>
          </a:p>
          <a:p>
            <a:pPr indent="-427228" lvl="0" marL="457200" marR="0" rtl="0" algn="l">
              <a:lnSpc>
                <a:spcPct val="139995"/>
              </a:lnSpc>
              <a:spcBef>
                <a:spcPts val="0"/>
              </a:spcBef>
              <a:spcAft>
                <a:spcPts val="0"/>
              </a:spcAft>
              <a:buClr>
                <a:srgbClr val="0E4194"/>
              </a:buClr>
              <a:buSzPts val="3128"/>
              <a:buFont typeface="Quicksand"/>
              <a:buChar char="●"/>
            </a:pPr>
            <a:r>
              <a:rPr b="1" lang="en-US" sz="3128">
                <a:solidFill>
                  <a:srgbClr val="0E4194"/>
                </a:solidFill>
                <a:latin typeface="Quicksand"/>
                <a:ea typeface="Quicksand"/>
                <a:cs typeface="Quicksand"/>
                <a:sym typeface="Quicksand"/>
              </a:rPr>
              <a:t>Actividades en coordinación con otras instituciones educativas y con la red local</a:t>
            </a:r>
            <a:endParaRPr b="1" sz="3128">
              <a:solidFill>
                <a:srgbClr val="0E4194"/>
              </a:solidFill>
              <a:latin typeface="Quicksand"/>
              <a:ea typeface="Quicksand"/>
              <a:cs typeface="Quicksand"/>
              <a:sym typeface="Quicksand"/>
            </a:endParaRPr>
          </a:p>
          <a:p>
            <a:pPr indent="-427228" lvl="0" marL="457200" marR="0" rtl="0" algn="l">
              <a:lnSpc>
                <a:spcPct val="139995"/>
              </a:lnSpc>
              <a:spcBef>
                <a:spcPts val="0"/>
              </a:spcBef>
              <a:spcAft>
                <a:spcPts val="0"/>
              </a:spcAft>
              <a:buClr>
                <a:srgbClr val="0E4194"/>
              </a:buClr>
              <a:buSzPts val="3128"/>
              <a:buFont typeface="Quicksand"/>
              <a:buChar char="●"/>
            </a:pPr>
            <a:r>
              <a:rPr b="1" lang="en-US" sz="3128">
                <a:solidFill>
                  <a:srgbClr val="0E4194"/>
                </a:solidFill>
                <a:latin typeface="Quicksand"/>
                <a:ea typeface="Quicksand"/>
                <a:cs typeface="Quicksand"/>
                <a:sym typeface="Quicksand"/>
              </a:rPr>
              <a:t>Jornada de integración entre los distintos actores del centro.</a:t>
            </a:r>
            <a:endParaRPr b="1" sz="3128">
              <a:solidFill>
                <a:srgbClr val="0E4194"/>
              </a:solidFill>
              <a:latin typeface="Quicksand"/>
              <a:ea typeface="Quicksand"/>
              <a:cs typeface="Quicksand"/>
              <a:sym typeface="Quicksand"/>
            </a:endParaRPr>
          </a:p>
          <a:p>
            <a:pPr indent="-427228" lvl="0" marL="457200" marR="0" rtl="0" algn="l">
              <a:lnSpc>
                <a:spcPct val="139995"/>
              </a:lnSpc>
              <a:spcBef>
                <a:spcPts val="0"/>
              </a:spcBef>
              <a:spcAft>
                <a:spcPts val="0"/>
              </a:spcAft>
              <a:buClr>
                <a:srgbClr val="0E4194"/>
              </a:buClr>
              <a:buSzPts val="3128"/>
              <a:buFont typeface="Quicksand"/>
              <a:buChar char="●"/>
            </a:pPr>
            <a:r>
              <a:rPr b="1" lang="en-US" sz="3128">
                <a:solidFill>
                  <a:srgbClr val="0E4194"/>
                </a:solidFill>
                <a:latin typeface="Quicksand"/>
                <a:ea typeface="Quicksand"/>
                <a:cs typeface="Quicksand"/>
                <a:sym typeface="Quicksand"/>
              </a:rPr>
              <a:t>Ferias educativas</a:t>
            </a:r>
            <a:endParaRPr b="1" sz="3128">
              <a:solidFill>
                <a:srgbClr val="0E4194"/>
              </a:solidFill>
              <a:latin typeface="Quicksand"/>
              <a:ea typeface="Quicksand"/>
              <a:cs typeface="Quicksand"/>
              <a:sym typeface="Quicksand"/>
            </a:endParaRPr>
          </a:p>
          <a:p>
            <a:pPr indent="-427228" lvl="0" marL="457200" marR="0" rtl="0" algn="l">
              <a:lnSpc>
                <a:spcPct val="139995"/>
              </a:lnSpc>
              <a:spcBef>
                <a:spcPts val="0"/>
              </a:spcBef>
              <a:spcAft>
                <a:spcPts val="0"/>
              </a:spcAft>
              <a:buClr>
                <a:srgbClr val="0E4194"/>
              </a:buClr>
              <a:buSzPts val="3128"/>
              <a:buFont typeface="Quicksand"/>
              <a:buChar char="●"/>
            </a:pPr>
            <a:r>
              <a:rPr b="1" lang="en-US" sz="3128">
                <a:solidFill>
                  <a:srgbClr val="0E4194"/>
                </a:solidFill>
                <a:latin typeface="Quicksand"/>
                <a:ea typeface="Quicksand"/>
                <a:cs typeface="Quicksand"/>
                <a:sym typeface="Quicksand"/>
              </a:rPr>
              <a:t>Campamentos educativos</a:t>
            </a:r>
            <a:endParaRPr b="1" sz="3128">
              <a:solidFill>
                <a:srgbClr val="0E4194"/>
              </a:solidFill>
              <a:latin typeface="Quicksand"/>
              <a:ea typeface="Quicksand"/>
              <a:cs typeface="Quicksand"/>
              <a:sym typeface="Quicksand"/>
            </a:endParaRPr>
          </a:p>
          <a:p>
            <a:pPr indent="-427228" lvl="0" marL="457200" marR="0" rtl="0" algn="l">
              <a:lnSpc>
                <a:spcPct val="139995"/>
              </a:lnSpc>
              <a:spcBef>
                <a:spcPts val="0"/>
              </a:spcBef>
              <a:spcAft>
                <a:spcPts val="0"/>
              </a:spcAft>
              <a:buClr>
                <a:srgbClr val="0E4194"/>
              </a:buClr>
              <a:buSzPts val="3128"/>
              <a:buFont typeface="Quicksand"/>
              <a:buChar char="●"/>
            </a:pPr>
            <a:r>
              <a:rPr b="1" lang="en-US" sz="3128">
                <a:solidFill>
                  <a:srgbClr val="0E4194"/>
                </a:solidFill>
                <a:latin typeface="Quicksand"/>
                <a:ea typeface="Quicksand"/>
                <a:cs typeface="Quicksand"/>
                <a:sym typeface="Quicksand"/>
              </a:rPr>
              <a:t>Salidas</a:t>
            </a:r>
            <a:r>
              <a:rPr b="1" lang="en-US" sz="3128">
                <a:solidFill>
                  <a:srgbClr val="0E4194"/>
                </a:solidFill>
                <a:latin typeface="Quicksand"/>
                <a:ea typeface="Quicksand"/>
                <a:cs typeface="Quicksand"/>
                <a:sym typeface="Quicksand"/>
              </a:rPr>
              <a:t> didácticas</a:t>
            </a:r>
            <a:endParaRPr b="1" sz="3128">
              <a:solidFill>
                <a:srgbClr val="0E4194"/>
              </a:solidFill>
              <a:latin typeface="Quicksand"/>
              <a:ea typeface="Quicksand"/>
              <a:cs typeface="Quicksand"/>
              <a:sym typeface="Quicksand"/>
            </a:endParaRPr>
          </a:p>
          <a:p>
            <a:pPr indent="-427228" lvl="0" marL="457200" marR="0" rtl="0" algn="l">
              <a:lnSpc>
                <a:spcPct val="139995"/>
              </a:lnSpc>
              <a:spcBef>
                <a:spcPts val="0"/>
              </a:spcBef>
              <a:spcAft>
                <a:spcPts val="0"/>
              </a:spcAft>
              <a:buClr>
                <a:srgbClr val="0E4194"/>
              </a:buClr>
              <a:buSzPts val="3128"/>
              <a:buFont typeface="Quicksand"/>
              <a:buChar char="●"/>
            </a:pPr>
            <a:r>
              <a:rPr b="1" lang="en-US" sz="3128">
                <a:solidFill>
                  <a:srgbClr val="0E4194"/>
                </a:solidFill>
                <a:latin typeface="Quicksand"/>
                <a:ea typeface="Quicksand"/>
                <a:cs typeface="Quicksand"/>
                <a:sym typeface="Quicksand"/>
              </a:rPr>
              <a:t>Juegos deportivos </a:t>
            </a:r>
            <a:endParaRPr b="1" sz="3128">
              <a:solidFill>
                <a:srgbClr val="0E4194"/>
              </a:solidFill>
              <a:latin typeface="Quicksand"/>
              <a:ea typeface="Quicksand"/>
              <a:cs typeface="Quicksand"/>
              <a:sym typeface="Quicksand"/>
            </a:endParaRPr>
          </a:p>
          <a:p>
            <a:pPr indent="-427228" lvl="0" marL="457200" marR="0" rtl="0" algn="l">
              <a:lnSpc>
                <a:spcPct val="139995"/>
              </a:lnSpc>
              <a:spcBef>
                <a:spcPts val="0"/>
              </a:spcBef>
              <a:spcAft>
                <a:spcPts val="0"/>
              </a:spcAft>
              <a:buClr>
                <a:srgbClr val="0E4194"/>
              </a:buClr>
              <a:buSzPts val="3128"/>
              <a:buFont typeface="Quicksand"/>
              <a:buChar char="●"/>
            </a:pPr>
            <a:r>
              <a:rPr b="1" lang="en-US" sz="3128">
                <a:solidFill>
                  <a:srgbClr val="0E4194"/>
                </a:solidFill>
                <a:latin typeface="Quicksand"/>
                <a:ea typeface="Quicksand"/>
                <a:cs typeface="Quicksand"/>
                <a:sym typeface="Quicksand"/>
              </a:rPr>
              <a:t>Eventos sociales</a:t>
            </a:r>
            <a:endParaRPr b="1" sz="3128">
              <a:solidFill>
                <a:srgbClr val="0E4194"/>
              </a:solidFill>
              <a:latin typeface="Quicksand"/>
              <a:ea typeface="Quicksand"/>
              <a:cs typeface="Quicksand"/>
              <a:sym typeface="Quicksand"/>
            </a:endParaRPr>
          </a:p>
          <a:p>
            <a:pPr indent="-427228" lvl="0" marL="457200" marR="0" rtl="0" algn="l">
              <a:lnSpc>
                <a:spcPct val="139995"/>
              </a:lnSpc>
              <a:spcBef>
                <a:spcPts val="0"/>
              </a:spcBef>
              <a:spcAft>
                <a:spcPts val="0"/>
              </a:spcAft>
              <a:buClr>
                <a:srgbClr val="0E4194"/>
              </a:buClr>
              <a:buSzPts val="3128"/>
              <a:buFont typeface="Quicksand"/>
              <a:buChar char="●"/>
            </a:pPr>
            <a:r>
              <a:rPr b="1" lang="en-US" sz="3128">
                <a:solidFill>
                  <a:srgbClr val="0E4194"/>
                </a:solidFill>
                <a:latin typeface="Quicksand"/>
                <a:ea typeface="Quicksand"/>
                <a:cs typeface="Quicksand"/>
                <a:sym typeface="Quicksand"/>
              </a:rPr>
              <a:t>Actividad enmarcada en la semana del corazón</a:t>
            </a:r>
            <a:endParaRPr b="1" sz="3128">
              <a:solidFill>
                <a:srgbClr val="0E4194"/>
              </a:solidFill>
              <a:latin typeface="Quicksand"/>
              <a:ea typeface="Quicksand"/>
              <a:cs typeface="Quicksand"/>
              <a:sym typeface="Quicksand"/>
            </a:endParaRPr>
          </a:p>
          <a:p>
            <a:pPr indent="-427228" lvl="0" marL="457200" marR="0" rtl="0" algn="l">
              <a:lnSpc>
                <a:spcPct val="139995"/>
              </a:lnSpc>
              <a:spcBef>
                <a:spcPts val="0"/>
              </a:spcBef>
              <a:spcAft>
                <a:spcPts val="0"/>
              </a:spcAft>
              <a:buClr>
                <a:srgbClr val="0E4194"/>
              </a:buClr>
              <a:buSzPts val="3128"/>
              <a:buFont typeface="Quicksand"/>
              <a:buChar char="●"/>
            </a:pPr>
            <a:r>
              <a:rPr b="1" lang="en-US" sz="3128">
                <a:solidFill>
                  <a:srgbClr val="0E4194"/>
                </a:solidFill>
                <a:latin typeface="Quicksand"/>
                <a:ea typeface="Quicksand"/>
                <a:cs typeface="Quicksand"/>
                <a:sym typeface="Quicksand"/>
              </a:rPr>
              <a:t>Talleres brindados por estudiantes de deporte dirigidos a adultos mayores</a:t>
            </a:r>
            <a:endParaRPr b="1" sz="3128">
              <a:solidFill>
                <a:srgbClr val="0E4194"/>
              </a:solidFill>
              <a:latin typeface="Quicksand"/>
              <a:ea typeface="Quicksand"/>
              <a:cs typeface="Quicksand"/>
              <a:sym typeface="Quicksand"/>
            </a:endParaRPr>
          </a:p>
          <a:p>
            <a:pPr indent="-427228" lvl="0" marL="457200" marR="0" rtl="0" algn="l">
              <a:lnSpc>
                <a:spcPct val="139995"/>
              </a:lnSpc>
              <a:spcBef>
                <a:spcPts val="0"/>
              </a:spcBef>
              <a:spcAft>
                <a:spcPts val="0"/>
              </a:spcAft>
              <a:buClr>
                <a:srgbClr val="0E4194"/>
              </a:buClr>
              <a:buSzPts val="3128"/>
              <a:buFont typeface="Quicksand"/>
              <a:buChar char="●"/>
            </a:pPr>
            <a:r>
              <a:rPr b="1" lang="en-US" sz="3128">
                <a:solidFill>
                  <a:srgbClr val="0E4194"/>
                </a:solidFill>
                <a:latin typeface="Quicksand"/>
                <a:ea typeface="Quicksand"/>
                <a:cs typeface="Quicksand"/>
                <a:sym typeface="Quicksand"/>
              </a:rPr>
              <a:t>Talleres afines a los cursos y a la problemática de los adolescentes</a:t>
            </a:r>
            <a:endParaRPr b="1" sz="3128">
              <a:solidFill>
                <a:srgbClr val="0E4194"/>
              </a:solidFill>
              <a:latin typeface="Quicksand"/>
              <a:ea typeface="Quicksand"/>
              <a:cs typeface="Quicksand"/>
              <a:sym typeface="Quicksand"/>
            </a:endParaRPr>
          </a:p>
          <a:p>
            <a:pPr indent="-427228" lvl="0" marL="457200" marR="0" rtl="0" algn="l">
              <a:lnSpc>
                <a:spcPct val="139995"/>
              </a:lnSpc>
              <a:spcBef>
                <a:spcPts val="0"/>
              </a:spcBef>
              <a:spcAft>
                <a:spcPts val="0"/>
              </a:spcAft>
              <a:buClr>
                <a:srgbClr val="0E4194"/>
              </a:buClr>
              <a:buSzPts val="3128"/>
              <a:buFont typeface="Quicksand"/>
              <a:buChar char="●"/>
            </a:pPr>
            <a:r>
              <a:rPr b="1" lang="en-US" sz="3128">
                <a:solidFill>
                  <a:srgbClr val="0E4194"/>
                </a:solidFill>
                <a:latin typeface="Quicksand"/>
                <a:ea typeface="Quicksand"/>
                <a:cs typeface="Quicksand"/>
                <a:sym typeface="Quicksand"/>
              </a:rPr>
              <a:t>Muestra anual</a:t>
            </a:r>
            <a:endParaRPr b="1" sz="3128">
              <a:solidFill>
                <a:srgbClr val="0E4194"/>
              </a:solidFill>
              <a:latin typeface="Quicksand"/>
              <a:ea typeface="Quicksand"/>
              <a:cs typeface="Quicksand"/>
              <a:sym typeface="Quicksand"/>
            </a:endParaRPr>
          </a:p>
          <a:p>
            <a:pPr indent="0" lvl="0" marL="0" marR="0" rtl="0" algn="l">
              <a:lnSpc>
                <a:spcPct val="139995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628"/>
              <a:buFont typeface="Arial"/>
              <a:buNone/>
            </a:pPr>
            <a:r>
              <a:t/>
            </a:r>
            <a:endParaRPr b="1" sz="4628">
              <a:solidFill>
                <a:srgbClr val="0E4194"/>
              </a:solidFill>
              <a:latin typeface="Quicksand"/>
              <a:ea typeface="Quicksand"/>
              <a:cs typeface="Quicksand"/>
              <a:sym typeface="Quicksand"/>
            </a:endParaRPr>
          </a:p>
        </p:txBody>
      </p:sp>
      <p:grpSp>
        <p:nvGrpSpPr>
          <p:cNvPr id="137" name="Google Shape;137;p8"/>
          <p:cNvGrpSpPr/>
          <p:nvPr/>
        </p:nvGrpSpPr>
        <p:grpSpPr>
          <a:xfrm>
            <a:off x="11920076" y="99540"/>
            <a:ext cx="5693249" cy="1246030"/>
            <a:chOff x="25400" y="-426200"/>
            <a:chExt cx="7590998" cy="1661374"/>
          </a:xfrm>
        </p:grpSpPr>
        <p:sp>
          <p:nvSpPr>
            <p:cNvPr id="138" name="Google Shape;138;p8"/>
            <p:cNvSpPr/>
            <p:nvPr/>
          </p:nvSpPr>
          <p:spPr>
            <a:xfrm>
              <a:off x="5287434" y="-426200"/>
              <a:ext cx="2328964" cy="1513826"/>
            </a:xfrm>
            <a:custGeom>
              <a:rect b="b" l="l" r="r" t="t"/>
              <a:pathLst>
                <a:path extrusionOk="0" h="1513826" w="2328964">
                  <a:moveTo>
                    <a:pt x="0" y="0"/>
                  </a:moveTo>
                  <a:lnTo>
                    <a:pt x="2328964" y="0"/>
                  </a:lnTo>
                  <a:lnTo>
                    <a:pt x="2328964" y="1513826"/>
                  </a:lnTo>
                  <a:lnTo>
                    <a:pt x="0" y="1513826"/>
                  </a:lnTo>
                  <a:lnTo>
                    <a:pt x="0" y="0"/>
                  </a:lnTo>
                  <a:close/>
                </a:path>
              </a:pathLst>
            </a:custGeom>
            <a:blipFill rotWithShape="1">
              <a:blip r:embed="rId3">
                <a:alphaModFix/>
              </a:blip>
              <a:stretch>
                <a:fillRect b="0" l="0" r="0" t="0"/>
              </a:stretch>
            </a:blipFill>
            <a:ln>
              <a:noFill/>
            </a:ln>
          </p:spPr>
        </p:sp>
        <p:cxnSp>
          <p:nvCxnSpPr>
            <p:cNvPr id="139" name="Google Shape;139;p8"/>
            <p:cNvCxnSpPr/>
            <p:nvPr/>
          </p:nvCxnSpPr>
          <p:spPr>
            <a:xfrm>
              <a:off x="25400" y="278652"/>
              <a:ext cx="0" cy="956522"/>
            </a:xfrm>
            <a:prstGeom prst="straightConnector1">
              <a:avLst/>
            </a:prstGeom>
            <a:noFill/>
            <a:ln cap="flat" cmpd="sng" w="50800">
              <a:solidFill>
                <a:srgbClr val="0E4194"/>
              </a:solidFill>
              <a:prstDash val="solid"/>
              <a:round/>
              <a:headEnd len="sm" w="sm" type="none"/>
              <a:tailEnd len="sm" w="sm" type="none"/>
            </a:ln>
          </p:spPr>
        </p:cxnSp>
        <p:sp>
          <p:nvSpPr>
            <p:cNvPr id="140" name="Google Shape;140;p8"/>
            <p:cNvSpPr txBox="1"/>
            <p:nvPr/>
          </p:nvSpPr>
          <p:spPr>
            <a:xfrm>
              <a:off x="117427" y="-14273"/>
              <a:ext cx="6297300" cy="7455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marR="0" rtl="0" algn="l">
                <a:lnSpc>
                  <a:spcPct val="140052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513"/>
                <a:buFont typeface="Arial"/>
                <a:buNone/>
              </a:pPr>
              <a:r>
                <a:rPr b="1" i="0" lang="en-US" sz="1513" u="none" cap="none" strike="noStrike">
                  <a:solidFill>
                    <a:srgbClr val="0E4194"/>
                  </a:solidFill>
                  <a:latin typeface="Quicksand"/>
                  <a:ea typeface="Quicksand"/>
                  <a:cs typeface="Quicksand"/>
                  <a:sym typeface="Quicksand"/>
                </a:rPr>
                <a:t>Encuentros</a:t>
              </a:r>
              <a:r>
                <a:rPr b="0" i="0" lang="en-US" sz="1513" u="none" cap="none" strike="noStrike">
                  <a:solidFill>
                    <a:srgbClr val="0E4194"/>
                  </a:solidFill>
                  <a:latin typeface="Quicksand"/>
                  <a:ea typeface="Quicksand"/>
                  <a:cs typeface="Quicksand"/>
                  <a:sym typeface="Quicksand"/>
                </a:rPr>
                <a:t> que</a:t>
              </a:r>
              <a:r>
                <a:rPr b="1" i="0" lang="en-US" sz="1513" u="none" cap="none" strike="noStrike">
                  <a:solidFill>
                    <a:srgbClr val="0E4194"/>
                  </a:solidFill>
                  <a:latin typeface="Quicksand"/>
                  <a:ea typeface="Quicksand"/>
                  <a:cs typeface="Quicksand"/>
                  <a:sym typeface="Quicksand"/>
                </a:rPr>
                <a:t> cuentan</a:t>
              </a:r>
              <a:r>
                <a:rPr b="0" i="0" lang="en-US" sz="1513" u="none" cap="none" strike="noStrike">
                  <a:solidFill>
                    <a:srgbClr val="0E4194"/>
                  </a:solidFill>
                  <a:latin typeface="Quicksand"/>
                  <a:ea typeface="Quicksand"/>
                  <a:cs typeface="Quicksand"/>
                  <a:sym typeface="Quicksand"/>
                </a:rPr>
                <a:t>:</a:t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indent="0" lvl="0" marL="0" marR="0" rtl="0" algn="l">
                <a:lnSpc>
                  <a:spcPct val="140052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513"/>
                <a:buFont typeface="Arial"/>
                <a:buNone/>
              </a:pPr>
              <a:r>
                <a:rPr b="1" i="0" lang="en-US" sz="1513" u="none" cap="none" strike="noStrike">
                  <a:solidFill>
                    <a:srgbClr val="0E4194"/>
                  </a:solidFill>
                  <a:latin typeface="Quicksand"/>
                  <a:ea typeface="Quicksand"/>
                  <a:cs typeface="Quicksand"/>
                  <a:sym typeface="Quicksand"/>
                </a:rPr>
                <a:t>UTU presenta su propuesta Regional por Escuela</a:t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</p:spTree>
  </p:cSld>
  <p:clrMapOvr>
    <a:masterClrMapping/>
  </p:clrMapOvr>
  <p:transition spd="slow">
    <p:push/>
  </p:transition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D9D9D9"/>
        </a:solidFill>
      </p:bgPr>
    </p:bg>
    <p:spTree>
      <p:nvGrpSpPr>
        <p:cNvPr id="144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p9"/>
          <p:cNvSpPr txBox="1"/>
          <p:nvPr/>
        </p:nvSpPr>
        <p:spPr>
          <a:xfrm>
            <a:off x="963275" y="1163675"/>
            <a:ext cx="11204700" cy="6795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40017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563"/>
              <a:buFont typeface="Arial"/>
              <a:buNone/>
            </a:pPr>
            <a:r>
              <a:rPr b="1" i="0" lang="en-US" sz="4563" u="none" cap="none" strike="noStrike">
                <a:solidFill>
                  <a:srgbClr val="0E4194"/>
                </a:solidFill>
                <a:latin typeface="Quicksand"/>
                <a:ea typeface="Quicksand"/>
                <a:cs typeface="Quicksand"/>
                <a:sym typeface="Quicksand"/>
              </a:rPr>
              <a:t>Hacia dónde queremos ir</a:t>
            </a:r>
            <a:endParaRPr b="1" i="0" sz="4563" u="none" cap="none" strike="noStrike">
              <a:solidFill>
                <a:srgbClr val="0E4194"/>
              </a:solidFill>
              <a:latin typeface="Quicksand"/>
              <a:ea typeface="Quicksand"/>
              <a:cs typeface="Quicksand"/>
              <a:sym typeface="Quicksand"/>
            </a:endParaRPr>
          </a:p>
          <a:p>
            <a:pPr indent="0" lvl="0" marL="0" marR="0" rtl="0" algn="l">
              <a:lnSpc>
                <a:spcPct val="140017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563"/>
              <a:buFont typeface="Arial"/>
              <a:buNone/>
            </a:pPr>
            <a:r>
              <a:t/>
            </a:r>
            <a:endParaRPr b="1" sz="3063">
              <a:solidFill>
                <a:srgbClr val="0E4194"/>
              </a:solidFill>
              <a:latin typeface="Quicksand"/>
              <a:ea typeface="Quicksand"/>
              <a:cs typeface="Quicksand"/>
              <a:sym typeface="Quicksand"/>
            </a:endParaRPr>
          </a:p>
          <a:p>
            <a:pPr indent="0" lvl="0" marL="0" marR="0" rtl="0" algn="l">
              <a:lnSpc>
                <a:spcPct val="140017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563"/>
              <a:buFont typeface="Arial"/>
              <a:buNone/>
            </a:pPr>
            <a:r>
              <a:rPr b="1" lang="en-US" sz="3063">
                <a:solidFill>
                  <a:srgbClr val="0E4194"/>
                </a:solidFill>
                <a:latin typeface="Quicksand"/>
                <a:ea typeface="Quicksand"/>
                <a:cs typeface="Quicksand"/>
                <a:sym typeface="Quicksand"/>
              </a:rPr>
              <a:t>Dentro de nuestras metas enfatizamos en continuar acompañando  y fortaleciendo los procesos de enseñanza y aprendizaje en las trayectorias continuas y completas</a:t>
            </a:r>
            <a:endParaRPr b="1" sz="3063">
              <a:solidFill>
                <a:srgbClr val="0E4194"/>
              </a:solidFill>
              <a:latin typeface="Quicksand"/>
              <a:ea typeface="Quicksand"/>
              <a:cs typeface="Quicksand"/>
              <a:sym typeface="Quicksand"/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sz="1100"/>
          </a:p>
          <a:p>
            <a:pPr indent="0" lvl="0" marL="0" marR="0" rtl="0" algn="l">
              <a:lnSpc>
                <a:spcPct val="140017"/>
              </a:lnSpc>
              <a:spcBef>
                <a:spcPts val="1200"/>
              </a:spcBef>
              <a:spcAft>
                <a:spcPts val="0"/>
              </a:spcAft>
              <a:buClr>
                <a:srgbClr val="000000"/>
              </a:buClr>
              <a:buSzPts val="4563"/>
              <a:buFont typeface="Arial"/>
              <a:buNone/>
            </a:pPr>
            <a:r>
              <a:t/>
            </a:r>
            <a:endParaRPr b="1" sz="4563">
              <a:solidFill>
                <a:srgbClr val="0E4194"/>
              </a:solidFill>
              <a:latin typeface="Quicksand"/>
              <a:ea typeface="Quicksand"/>
              <a:cs typeface="Quicksand"/>
              <a:sym typeface="Quicksand"/>
            </a:endParaRPr>
          </a:p>
          <a:p>
            <a:pPr indent="0" lvl="0" marL="0" marR="0" rtl="0" algn="l">
              <a:lnSpc>
                <a:spcPct val="140017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563"/>
              <a:buFont typeface="Arial"/>
              <a:buNone/>
            </a:pPr>
            <a:r>
              <a:t/>
            </a:r>
            <a:endParaRPr b="1" sz="4563">
              <a:solidFill>
                <a:srgbClr val="0E4194"/>
              </a:solidFill>
              <a:latin typeface="Quicksand"/>
              <a:ea typeface="Quicksand"/>
              <a:cs typeface="Quicksand"/>
              <a:sym typeface="Quicksand"/>
            </a:endParaRPr>
          </a:p>
          <a:p>
            <a:pPr indent="0" lvl="0" marL="0" marR="0" rtl="0" algn="l">
              <a:lnSpc>
                <a:spcPct val="140017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563"/>
              <a:buFont typeface="Arial"/>
              <a:buNone/>
            </a:pPr>
            <a:r>
              <a:t/>
            </a:r>
            <a:endParaRPr b="1" sz="4563">
              <a:solidFill>
                <a:srgbClr val="0E4194"/>
              </a:solidFill>
              <a:latin typeface="Quicksand"/>
              <a:ea typeface="Quicksand"/>
              <a:cs typeface="Quicksand"/>
              <a:sym typeface="Quicksand"/>
            </a:endParaRPr>
          </a:p>
        </p:txBody>
      </p:sp>
      <p:grpSp>
        <p:nvGrpSpPr>
          <p:cNvPr id="146" name="Google Shape;146;p9"/>
          <p:cNvGrpSpPr/>
          <p:nvPr/>
        </p:nvGrpSpPr>
        <p:grpSpPr>
          <a:xfrm>
            <a:off x="11947951" y="461015"/>
            <a:ext cx="5693248" cy="1135370"/>
            <a:chOff x="25400" y="0"/>
            <a:chExt cx="7590998" cy="1513826"/>
          </a:xfrm>
        </p:grpSpPr>
        <p:sp>
          <p:nvSpPr>
            <p:cNvPr id="147" name="Google Shape;147;p9"/>
            <p:cNvSpPr/>
            <p:nvPr/>
          </p:nvSpPr>
          <p:spPr>
            <a:xfrm>
              <a:off x="5287434" y="0"/>
              <a:ext cx="2328964" cy="1513826"/>
            </a:xfrm>
            <a:custGeom>
              <a:rect b="b" l="l" r="r" t="t"/>
              <a:pathLst>
                <a:path extrusionOk="0" h="1513826" w="2328964">
                  <a:moveTo>
                    <a:pt x="0" y="0"/>
                  </a:moveTo>
                  <a:lnTo>
                    <a:pt x="2328964" y="0"/>
                  </a:lnTo>
                  <a:lnTo>
                    <a:pt x="2328964" y="1513826"/>
                  </a:lnTo>
                  <a:lnTo>
                    <a:pt x="0" y="1513826"/>
                  </a:lnTo>
                  <a:lnTo>
                    <a:pt x="0" y="0"/>
                  </a:lnTo>
                  <a:close/>
                </a:path>
              </a:pathLst>
            </a:custGeom>
            <a:blipFill rotWithShape="1">
              <a:blip r:embed="rId3">
                <a:alphaModFix/>
              </a:blip>
              <a:stretch>
                <a:fillRect b="0" l="0" r="0" t="0"/>
              </a:stretch>
            </a:blipFill>
            <a:ln>
              <a:noFill/>
            </a:ln>
          </p:spPr>
        </p:sp>
        <p:cxnSp>
          <p:nvCxnSpPr>
            <p:cNvPr id="148" name="Google Shape;148;p9"/>
            <p:cNvCxnSpPr/>
            <p:nvPr/>
          </p:nvCxnSpPr>
          <p:spPr>
            <a:xfrm>
              <a:off x="25400" y="278652"/>
              <a:ext cx="0" cy="956522"/>
            </a:xfrm>
            <a:prstGeom prst="straightConnector1">
              <a:avLst/>
            </a:prstGeom>
            <a:noFill/>
            <a:ln cap="flat" cmpd="sng" w="50800">
              <a:solidFill>
                <a:srgbClr val="0E4194"/>
              </a:solidFill>
              <a:prstDash val="solid"/>
              <a:round/>
              <a:headEnd len="sm" w="sm" type="none"/>
              <a:tailEnd len="sm" w="sm" type="none"/>
            </a:ln>
          </p:spPr>
        </p:cxnSp>
        <p:sp>
          <p:nvSpPr>
            <p:cNvPr id="149" name="Google Shape;149;p9"/>
            <p:cNvSpPr txBox="1"/>
            <p:nvPr/>
          </p:nvSpPr>
          <p:spPr>
            <a:xfrm>
              <a:off x="154627" y="397644"/>
              <a:ext cx="6297289" cy="68996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marR="0" rtl="0" algn="l">
                <a:lnSpc>
                  <a:spcPct val="140052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513"/>
                <a:buFont typeface="Arial"/>
                <a:buNone/>
              </a:pPr>
              <a:r>
                <a:rPr b="1" i="0" lang="en-US" sz="1513" u="none" cap="none" strike="noStrike">
                  <a:solidFill>
                    <a:srgbClr val="0E4194"/>
                  </a:solidFill>
                  <a:latin typeface="Quicksand"/>
                  <a:ea typeface="Quicksand"/>
                  <a:cs typeface="Quicksand"/>
                  <a:sym typeface="Quicksand"/>
                </a:rPr>
                <a:t>Encuentros</a:t>
              </a:r>
              <a:r>
                <a:rPr b="0" i="0" lang="en-US" sz="1513" u="none" cap="none" strike="noStrike">
                  <a:solidFill>
                    <a:srgbClr val="0E4194"/>
                  </a:solidFill>
                  <a:latin typeface="Quicksand"/>
                  <a:ea typeface="Quicksand"/>
                  <a:cs typeface="Quicksand"/>
                  <a:sym typeface="Quicksand"/>
                </a:rPr>
                <a:t> que</a:t>
              </a:r>
              <a:r>
                <a:rPr b="1" i="0" lang="en-US" sz="1513" u="none" cap="none" strike="noStrike">
                  <a:solidFill>
                    <a:srgbClr val="0E4194"/>
                  </a:solidFill>
                  <a:latin typeface="Quicksand"/>
                  <a:ea typeface="Quicksand"/>
                  <a:cs typeface="Quicksand"/>
                  <a:sym typeface="Quicksand"/>
                </a:rPr>
                <a:t> cuentan</a:t>
              </a:r>
              <a:r>
                <a:rPr b="0" i="0" lang="en-US" sz="1513" u="none" cap="none" strike="noStrike">
                  <a:solidFill>
                    <a:srgbClr val="0E4194"/>
                  </a:solidFill>
                  <a:latin typeface="Quicksand"/>
                  <a:ea typeface="Quicksand"/>
                  <a:cs typeface="Quicksand"/>
                  <a:sym typeface="Quicksand"/>
                </a:rPr>
                <a:t>:</a:t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indent="0" lvl="0" marL="0" marR="0" rtl="0" algn="l">
                <a:lnSpc>
                  <a:spcPct val="140052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513"/>
                <a:buFont typeface="Arial"/>
                <a:buNone/>
              </a:pPr>
              <a:r>
                <a:rPr b="1" i="0" lang="en-US" sz="1513" u="none" cap="none" strike="noStrike">
                  <a:solidFill>
                    <a:srgbClr val="0E4194"/>
                  </a:solidFill>
                  <a:latin typeface="Quicksand"/>
                  <a:ea typeface="Quicksand"/>
                  <a:cs typeface="Quicksand"/>
                  <a:sym typeface="Quicksand"/>
                </a:rPr>
                <a:t>UTU presenta su propuesta Regional por Escuela</a:t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</p:spTree>
  </p:cSld>
  <p:clrMapOvr>
    <a:masterClrMapping/>
  </p:clrMapOvr>
  <p:transition spd="slow">
    <p:push/>
  </p:transition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2006-08-16T00:00:00Z</dcterms:created>
</cp:coreProperties>
</file>