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</p:sldIdLst>
  <p:sldSz cy="10287000" cx="18288000"/>
  <p:notesSz cx="6858000" cy="9144000"/>
  <p:embeddedFontLst>
    <p:embeddedFont>
      <p:font typeface="Quicksand"/>
      <p:regular r:id="rId13"/>
      <p:bold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15" roundtripDataSignature="AMtx7mh/LFrIxsoGQaM6F6yEL3EUHoER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E01BF98-9D87-4D86-BB72-1E5C947ABFE9}">
  <a:tblStyle styleId="{0E01BF98-9D87-4D86-BB72-1E5C947ABFE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F35CF651-7801-44B2-B266-2F81C83D95C5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924F0DE8-38B5-4AD5-B266-68517170EF49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fill>
          <a:solidFill>
            <a:srgbClr val="CFD7E7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FD7E7"/>
          </a:solidFill>
        </a:fill>
      </a:tcStyle>
    </a:band1V>
    <a:band2V>
      <a:tcTxStyle b="off" i="off"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font" Target="fonts/Quicksand-regular.fntdata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customschemas.google.com/relationships/presentationmetadata" Target="metadata"/><Relationship Id="rId14" Type="http://schemas.openxmlformats.org/officeDocument/2006/relationships/font" Target="fonts/Quicksand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" name="Google Shape;11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" name="Google Shape;12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3" name="Google Shape;133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0" name="Google Shape;16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Requires="p14">
      <p:transition spd="slow" p14:dur="20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5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3.jpg"/><Relationship Id="rId11" Type="http://schemas.openxmlformats.org/officeDocument/2006/relationships/image" Target="../media/image11.jpg"/><Relationship Id="rId10" Type="http://schemas.openxmlformats.org/officeDocument/2006/relationships/image" Target="../media/image2.png"/><Relationship Id="rId21" Type="http://schemas.openxmlformats.org/officeDocument/2006/relationships/image" Target="../media/image24.jpg"/><Relationship Id="rId13" Type="http://schemas.openxmlformats.org/officeDocument/2006/relationships/image" Target="../media/image16.jpg"/><Relationship Id="rId1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9.jpg"/><Relationship Id="rId9" Type="http://schemas.openxmlformats.org/officeDocument/2006/relationships/image" Target="../media/image6.jpg"/><Relationship Id="rId15" Type="http://schemas.openxmlformats.org/officeDocument/2006/relationships/image" Target="../media/image5.jpg"/><Relationship Id="rId14" Type="http://schemas.openxmlformats.org/officeDocument/2006/relationships/image" Target="../media/image10.jpg"/><Relationship Id="rId17" Type="http://schemas.openxmlformats.org/officeDocument/2006/relationships/image" Target="../media/image14.jpg"/><Relationship Id="rId16" Type="http://schemas.openxmlformats.org/officeDocument/2006/relationships/image" Target="../media/image22.jpg"/><Relationship Id="rId5" Type="http://schemas.openxmlformats.org/officeDocument/2006/relationships/image" Target="../media/image8.jpg"/><Relationship Id="rId19" Type="http://schemas.openxmlformats.org/officeDocument/2006/relationships/image" Target="../media/image25.png"/><Relationship Id="rId6" Type="http://schemas.openxmlformats.org/officeDocument/2006/relationships/image" Target="../media/image7.jpg"/><Relationship Id="rId18" Type="http://schemas.openxmlformats.org/officeDocument/2006/relationships/image" Target="../media/image13.jpg"/><Relationship Id="rId7" Type="http://schemas.openxmlformats.org/officeDocument/2006/relationships/image" Target="../media/image18.png"/><Relationship Id="rId8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2.png"/><Relationship Id="rId5" Type="http://schemas.openxmlformats.org/officeDocument/2006/relationships/image" Target="../media/image20.jpg"/><Relationship Id="rId6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Google Shape;84;p1"/>
          <p:cNvCxnSpPr/>
          <p:nvPr/>
        </p:nvCxnSpPr>
        <p:spPr>
          <a:xfrm>
            <a:off x="8105916" y="4524507"/>
            <a:ext cx="0" cy="1614788"/>
          </a:xfrm>
          <a:prstGeom prst="straightConnector1">
            <a:avLst/>
          </a:prstGeom>
          <a:noFill/>
          <a:ln cap="flat" cmpd="sng" w="171450">
            <a:solidFill>
              <a:srgbClr val="0E4194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5" name="Google Shape;85;p1"/>
          <p:cNvGrpSpPr/>
          <p:nvPr/>
        </p:nvGrpSpPr>
        <p:grpSpPr>
          <a:xfrm>
            <a:off x="80411" y="969764"/>
            <a:ext cx="8025505" cy="7664172"/>
            <a:chOff x="-210012" y="0"/>
            <a:chExt cx="9329074" cy="8909050"/>
          </a:xfrm>
        </p:grpSpPr>
        <p:sp>
          <p:nvSpPr>
            <p:cNvPr id="86" name="Google Shape;86;p1"/>
            <p:cNvSpPr/>
            <p:nvPr/>
          </p:nvSpPr>
          <p:spPr>
            <a:xfrm>
              <a:off x="-210012" y="2402"/>
              <a:ext cx="9329074" cy="8904246"/>
            </a:xfrm>
            <a:custGeom>
              <a:rect b="b" l="l" r="r" t="t"/>
              <a:pathLst>
                <a:path extrusionOk="0" h="8904246" w="9329074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63863" y="263805"/>
              <a:ext cx="8781323" cy="8381440"/>
            </a:xfrm>
            <a:custGeom>
              <a:rect b="b" l="l" r="r" t="t"/>
              <a:pathLst>
                <a:path extrusionOk="0" h="8381440" w="8781323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0" y="0"/>
              <a:ext cx="8909050" cy="8909050"/>
            </a:xfrm>
            <a:custGeom>
              <a:rect b="b" l="l" r="r" t="t"/>
              <a:pathLst>
                <a:path extrusionOk="0" h="8909050" w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1"/>
          <p:cNvSpPr txBox="1"/>
          <p:nvPr/>
        </p:nvSpPr>
        <p:spPr>
          <a:xfrm>
            <a:off x="8530442" y="4801850"/>
            <a:ext cx="87288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13"/>
              <a:buFont typeface="Arial"/>
              <a:buNone/>
            </a:pPr>
            <a:r>
              <a:rPr b="1" i="0" lang="en-US" sz="5313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Escuela Técnica Progreso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" name="Google Shape;90;p1"/>
          <p:cNvGrpSpPr/>
          <p:nvPr/>
        </p:nvGrpSpPr>
        <p:grpSpPr>
          <a:xfrm>
            <a:off x="11947951" y="461015"/>
            <a:ext cx="5693248" cy="1135370"/>
            <a:chOff x="25400" y="0"/>
            <a:chExt cx="7590998" cy="1513826"/>
          </a:xfrm>
        </p:grpSpPr>
        <p:sp>
          <p:nvSpPr>
            <p:cNvPr id="91" name="Google Shape;91;p1"/>
            <p:cNvSpPr/>
            <p:nvPr/>
          </p:nvSpPr>
          <p:spPr>
            <a:xfrm>
              <a:off x="5287434" y="0"/>
              <a:ext cx="2328964" cy="1513826"/>
            </a:xfrm>
            <a:custGeom>
              <a:rect b="b" l="l" r="r" t="t"/>
              <a:pathLst>
                <a:path extrusionOk="0" h="1513826" w="2328964">
                  <a:moveTo>
                    <a:pt x="0" y="0"/>
                  </a:moveTo>
                  <a:lnTo>
                    <a:pt x="2328964" y="0"/>
                  </a:lnTo>
                  <a:lnTo>
                    <a:pt x="2328964" y="1513826"/>
                  </a:lnTo>
                  <a:lnTo>
                    <a:pt x="0" y="15138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92" name="Google Shape;92;p1"/>
            <p:cNvCxnSpPr/>
            <p:nvPr/>
          </p:nvCxnSpPr>
          <p:spPr>
            <a:xfrm>
              <a:off x="25400" y="278652"/>
              <a:ext cx="0" cy="956522"/>
            </a:xfrm>
            <a:prstGeom prst="straightConnector1">
              <a:avLst/>
            </a:prstGeom>
            <a:noFill/>
            <a:ln cap="flat" cmpd="sng" w="50800">
              <a:solidFill>
                <a:srgbClr val="0E4194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3" name="Google Shape;93;p1"/>
            <p:cNvSpPr txBox="1"/>
            <p:nvPr/>
          </p:nvSpPr>
          <p:spPr>
            <a:xfrm>
              <a:off x="154627" y="397644"/>
              <a:ext cx="6297289" cy="689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5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13"/>
                <a:buFont typeface="Arial"/>
                <a:buNone/>
              </a:pP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Encuentros</a:t>
              </a:r>
              <a:r>
                <a:rPr b="0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 que</a:t>
              </a: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 cuentan</a:t>
              </a:r>
              <a:r>
                <a:rPr b="0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5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13"/>
                <a:buFont typeface="Arial"/>
                <a:buNone/>
              </a:pP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UTU presenta su propuesta Regional por Escuela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94;p1"/>
          <p:cNvSpPr txBox="1"/>
          <p:nvPr/>
        </p:nvSpPr>
        <p:spPr>
          <a:xfrm>
            <a:off x="8530442" y="6063096"/>
            <a:ext cx="87288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13"/>
              <a:buFont typeface="Arial"/>
              <a:buNone/>
            </a:pPr>
            <a:r>
              <a:rPr b="0" i="0" lang="en-US" sz="4213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Florida, esq. Av. Artigas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16076424" y="8226422"/>
            <a:ext cx="1565743" cy="1615194"/>
          </a:xfrm>
          <a:custGeom>
            <a:rect b="b" l="l" r="r" t="t"/>
            <a:pathLst>
              <a:path extrusionOk="0" h="879017" w="853266">
                <a:moveTo>
                  <a:pt x="426633" y="0"/>
                </a:moveTo>
                <a:cubicBezTo>
                  <a:pt x="191010" y="0"/>
                  <a:pt x="0" y="196775"/>
                  <a:pt x="0" y="439509"/>
                </a:cubicBezTo>
                <a:cubicBezTo>
                  <a:pt x="0" y="682242"/>
                  <a:pt x="191010" y="879017"/>
                  <a:pt x="426633" y="879017"/>
                </a:cubicBezTo>
                <a:cubicBezTo>
                  <a:pt x="662256" y="879017"/>
                  <a:pt x="853266" y="682242"/>
                  <a:pt x="853266" y="439509"/>
                </a:cubicBezTo>
                <a:cubicBezTo>
                  <a:pt x="853266" y="196775"/>
                  <a:pt x="662256" y="0"/>
                  <a:pt x="426633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6433" r="-6433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550" y="1227675"/>
            <a:ext cx="7534800" cy="71436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/>
          <p:nvPr/>
        </p:nvSpPr>
        <p:spPr>
          <a:xfrm>
            <a:off x="4029916" y="414750"/>
            <a:ext cx="8136900" cy="762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9803"/>
              </a:scheme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53"/>
              <a:buFont typeface="Arial"/>
              <a:buNone/>
            </a:pPr>
            <a:r>
              <a:rPr b="1" i="0" lang="en-US" sz="4953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La Escuela que tenemos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575992" y="1526731"/>
            <a:ext cx="14408400" cy="24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60"/>
              <a:buFont typeface="Arial"/>
              <a:buNone/>
            </a:pPr>
            <a:r>
              <a:rPr b="1" i="0" lang="en-US" sz="4160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Equipo de Gestión: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60"/>
              <a:buFont typeface="Arial"/>
              <a:buNone/>
            </a:pPr>
            <a:r>
              <a:rPr b="1" i="0" lang="en-US" sz="4160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	Directora Prof. Téc. T.A. Marly Cavia</a:t>
            </a:r>
            <a:endParaRPr b="1" i="0" sz="4160" u="none" cap="none" strike="noStrike">
              <a:solidFill>
                <a:srgbClr val="0E4194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60"/>
              <a:buFont typeface="Arial"/>
              <a:buNone/>
            </a:pPr>
            <a:r>
              <a:rPr b="1" i="0" lang="en-US" sz="4160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   Secretaria Escolar Ma. Isabel Bermúdez</a:t>
            </a:r>
            <a:endParaRPr b="1" i="0" sz="4160" u="none" cap="none" strike="noStrike">
              <a:solidFill>
                <a:srgbClr val="0E419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1432450" y="4481572"/>
            <a:ext cx="15335400" cy="2345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1764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60"/>
              <a:buFont typeface="Arial"/>
              <a:buNone/>
            </a:pPr>
            <a:r>
              <a:rPr b="1" i="0" lang="en-US" sz="4160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Figuras de acompañamiento con las que cuenta el centro</a:t>
            </a:r>
            <a:endParaRPr b="1" i="0" sz="4160" u="none" cap="none" strike="noStrike">
              <a:solidFill>
                <a:srgbClr val="0E4194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					</a:t>
            </a:r>
            <a:endParaRPr b="0" i="0" sz="3600" u="none" cap="none" strike="noStrike">
              <a:solidFill>
                <a:srgbClr val="0E4194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6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0E419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104" name="Google Shape;104;p2"/>
          <p:cNvGrpSpPr/>
          <p:nvPr/>
        </p:nvGrpSpPr>
        <p:grpSpPr>
          <a:xfrm>
            <a:off x="11947951" y="461015"/>
            <a:ext cx="5693249" cy="1135370"/>
            <a:chOff x="25400" y="0"/>
            <a:chExt cx="7590998" cy="1513826"/>
          </a:xfrm>
        </p:grpSpPr>
        <p:sp>
          <p:nvSpPr>
            <p:cNvPr id="105" name="Google Shape;105;p2"/>
            <p:cNvSpPr/>
            <p:nvPr/>
          </p:nvSpPr>
          <p:spPr>
            <a:xfrm>
              <a:off x="5287434" y="0"/>
              <a:ext cx="2328964" cy="1513826"/>
            </a:xfrm>
            <a:custGeom>
              <a:rect b="b" l="l" r="r" t="t"/>
              <a:pathLst>
                <a:path extrusionOk="0" h="1513826" w="2328964">
                  <a:moveTo>
                    <a:pt x="0" y="0"/>
                  </a:moveTo>
                  <a:lnTo>
                    <a:pt x="2328964" y="0"/>
                  </a:lnTo>
                  <a:lnTo>
                    <a:pt x="2328964" y="1513826"/>
                  </a:lnTo>
                  <a:lnTo>
                    <a:pt x="0" y="15138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106" name="Google Shape;106;p2"/>
            <p:cNvCxnSpPr/>
            <p:nvPr/>
          </p:nvCxnSpPr>
          <p:spPr>
            <a:xfrm>
              <a:off x="25400" y="278652"/>
              <a:ext cx="0" cy="956400"/>
            </a:xfrm>
            <a:prstGeom prst="straightConnector1">
              <a:avLst/>
            </a:prstGeom>
            <a:noFill/>
            <a:ln cap="flat" cmpd="sng" w="50800">
              <a:solidFill>
                <a:srgbClr val="0E4194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7" name="Google Shape;107;p2"/>
            <p:cNvSpPr txBox="1"/>
            <p:nvPr/>
          </p:nvSpPr>
          <p:spPr>
            <a:xfrm>
              <a:off x="154627" y="397644"/>
              <a:ext cx="6297300" cy="74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5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13"/>
                <a:buFont typeface="Arial"/>
                <a:buNone/>
              </a:pP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Encuentros</a:t>
              </a:r>
              <a:r>
                <a:rPr b="0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 que</a:t>
              </a: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 cuentan</a:t>
              </a:r>
              <a:r>
                <a:rPr b="0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5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13"/>
                <a:buFont typeface="Arial"/>
                <a:buNone/>
              </a:pP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UTU presenta su propuesta Regional por Escuela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08" name="Google Shape;108;p2"/>
          <p:cNvGraphicFramePr/>
          <p:nvPr/>
        </p:nvGraphicFramePr>
        <p:xfrm>
          <a:off x="575988" y="534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{0E01BF98-9D87-4D86-BB72-1E5C947ABFE9}</a:tableStyleId>
              </a:tblPr>
              <a:tblGrid>
                <a:gridCol w="4399625"/>
                <a:gridCol w="2282625"/>
                <a:gridCol w="6480700"/>
                <a:gridCol w="3333300"/>
              </a:tblGrid>
              <a:tr h="858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34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Administrativos</a:t>
                      </a:r>
                      <a:endParaRPr sz="2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34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</a:t>
                      </a:r>
                      <a:endParaRPr sz="2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b="1" lang="en-US" sz="3400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Equipo Multimedia</a:t>
                      </a:r>
                      <a:endParaRPr sz="3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b="1" lang="en-US" sz="3400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</a:t>
                      </a:r>
                      <a:endParaRPr sz="3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0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400"/>
                        <a:buFont typeface="Arial"/>
                        <a:buNone/>
                      </a:pPr>
                      <a:r>
                        <a:rPr b="1" lang="en-US" sz="34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Adscriptos </a:t>
                      </a:r>
                      <a:endParaRPr sz="3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34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4</a:t>
                      </a:r>
                      <a:endParaRPr sz="3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b="1" lang="en-US" sz="34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Laboratorio de Informática</a:t>
                      </a:r>
                      <a:endParaRPr sz="3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b="1" lang="en-US" sz="34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</a:t>
                      </a:r>
                      <a:endParaRPr sz="3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0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400"/>
                        <a:buFont typeface="Arial"/>
                        <a:buNone/>
                      </a:pPr>
                      <a:r>
                        <a:rPr b="1" lang="en-US" sz="34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Educadora </a:t>
                      </a:r>
                      <a:endParaRPr sz="3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b="1" lang="en-US" sz="34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</a:t>
                      </a:r>
                      <a:endParaRPr sz="3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b="1" lang="en-US" sz="34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UAM Psicóloga </a:t>
                      </a:r>
                      <a:endParaRPr sz="3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b="1" lang="en-US" sz="34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</a:t>
                      </a:r>
                      <a:r>
                        <a:rPr lang="en-US" sz="34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endParaRPr sz="3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400"/>
                        <a:buFont typeface="Arial"/>
                        <a:buNone/>
                      </a:pPr>
                      <a:r>
                        <a:rPr b="1" lang="en-US" sz="34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DOA </a:t>
                      </a:r>
                      <a:endParaRPr sz="3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34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 </a:t>
                      </a:r>
                      <a:endParaRPr sz="3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b="1" lang="en-US" sz="34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Auxiliar de servicio externo </a:t>
                      </a:r>
                      <a:endParaRPr sz="3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b="1" lang="en-US" sz="34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</a:t>
                      </a:r>
                      <a:endParaRPr sz="3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2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400"/>
                        <a:buFont typeface="Arial"/>
                        <a:buNone/>
                      </a:pPr>
                      <a:r>
                        <a:rPr b="1" lang="en-US" sz="3400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Plan Avanza </a:t>
                      </a:r>
                      <a:endParaRPr sz="3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3400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</a:t>
                      </a:r>
                      <a:endParaRPr sz="3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b="1" lang="en-US" sz="34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Pasantes de Accesos Auxiliares de servicio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b="1" lang="en-US" sz="34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/>
        </p:nvSpPr>
        <p:spPr>
          <a:xfrm>
            <a:off x="4272775" y="357983"/>
            <a:ext cx="8136831" cy="848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53"/>
              <a:buFont typeface="Arial"/>
              <a:buNone/>
            </a:pPr>
            <a:r>
              <a:rPr b="1" i="0" lang="en-US" sz="4953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La Escuela que tenemos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4" name="Google Shape;114;p3"/>
          <p:cNvGrpSpPr/>
          <p:nvPr/>
        </p:nvGrpSpPr>
        <p:grpSpPr>
          <a:xfrm>
            <a:off x="11947951" y="461015"/>
            <a:ext cx="5693248" cy="1135370"/>
            <a:chOff x="25400" y="0"/>
            <a:chExt cx="7590998" cy="1513826"/>
          </a:xfrm>
        </p:grpSpPr>
        <p:sp>
          <p:nvSpPr>
            <p:cNvPr id="115" name="Google Shape;115;p3"/>
            <p:cNvSpPr/>
            <p:nvPr/>
          </p:nvSpPr>
          <p:spPr>
            <a:xfrm>
              <a:off x="5287434" y="0"/>
              <a:ext cx="2328964" cy="1513826"/>
            </a:xfrm>
            <a:custGeom>
              <a:rect b="b" l="l" r="r" t="t"/>
              <a:pathLst>
                <a:path extrusionOk="0" h="1513826" w="2328964">
                  <a:moveTo>
                    <a:pt x="0" y="0"/>
                  </a:moveTo>
                  <a:lnTo>
                    <a:pt x="2328964" y="0"/>
                  </a:lnTo>
                  <a:lnTo>
                    <a:pt x="2328964" y="1513826"/>
                  </a:lnTo>
                  <a:lnTo>
                    <a:pt x="0" y="15138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116" name="Google Shape;116;p3"/>
            <p:cNvCxnSpPr/>
            <p:nvPr/>
          </p:nvCxnSpPr>
          <p:spPr>
            <a:xfrm>
              <a:off x="25400" y="278652"/>
              <a:ext cx="0" cy="956522"/>
            </a:xfrm>
            <a:prstGeom prst="straightConnector1">
              <a:avLst/>
            </a:prstGeom>
            <a:noFill/>
            <a:ln cap="flat" cmpd="sng" w="50800">
              <a:solidFill>
                <a:srgbClr val="0E4194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17" name="Google Shape;117;p3"/>
            <p:cNvSpPr txBox="1"/>
            <p:nvPr/>
          </p:nvSpPr>
          <p:spPr>
            <a:xfrm>
              <a:off x="154627" y="397644"/>
              <a:ext cx="6297289" cy="689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5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13"/>
                <a:buFont typeface="Arial"/>
                <a:buNone/>
              </a:pP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Encuentros</a:t>
              </a:r>
              <a:r>
                <a:rPr b="0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 que</a:t>
              </a: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 cuentan</a:t>
              </a:r>
              <a:r>
                <a:rPr b="0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5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13"/>
                <a:buFont typeface="Arial"/>
                <a:buNone/>
              </a:pP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UTU presenta su propuesta Regional por Escuela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18" name="Google Shape;118;p3"/>
          <p:cNvGraphicFramePr/>
          <p:nvPr/>
        </p:nvGraphicFramePr>
        <p:xfrm>
          <a:off x="456875" y="1763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{F35CF651-7801-44B2-B266-2F81C83D95C5}</a:tableStyleId>
              </a:tblPr>
              <a:tblGrid>
                <a:gridCol w="3591550"/>
                <a:gridCol w="3040950"/>
                <a:gridCol w="4033950"/>
                <a:gridCol w="3229250"/>
                <a:gridCol w="2685550"/>
              </a:tblGrid>
              <a:tr h="759175">
                <a:tc gridSpan="5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800"/>
                        <a:buFont typeface="Arial"/>
                        <a:buNone/>
                      </a:pPr>
                      <a:r>
                        <a:rPr b="1" lang="en-US" sz="38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Cantidad de Estudiantes</a:t>
                      </a:r>
                      <a:endParaRPr b="1" sz="3800" u="none" cap="none" strike="noStrike">
                        <a:solidFill>
                          <a:srgbClr val="0E4194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474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b="1" sz="2600" u="none" cap="none" strike="noStrike">
                        <a:solidFill>
                          <a:srgbClr val="0E4194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33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T. Matutino</a:t>
                      </a:r>
                      <a:endParaRPr b="1" sz="3300" u="none" cap="none" strike="noStrike">
                        <a:solidFill>
                          <a:srgbClr val="0E4194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33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T.Vespertino</a:t>
                      </a:r>
                      <a:endParaRPr b="1" sz="3300" u="none" cap="none" strike="noStrike">
                        <a:solidFill>
                          <a:srgbClr val="0E4194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33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T. Vesp. Noct.</a:t>
                      </a:r>
                      <a:endParaRPr b="1" sz="3300" u="none" cap="none" strike="noStrike">
                        <a:solidFill>
                          <a:srgbClr val="0E4194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33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T.Nocturno</a:t>
                      </a:r>
                      <a:endParaRPr sz="33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4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Año 2023 Total 120</a:t>
                      </a:r>
                      <a:endParaRPr b="1" sz="2800" u="none" cap="none" strike="noStrike">
                        <a:solidFill>
                          <a:srgbClr val="0E4194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160"/>
                        <a:buFont typeface="Arial"/>
                        <a:buNone/>
                      </a:pPr>
                      <a:r>
                        <a:t/>
                      </a:r>
                      <a:endParaRPr sz="35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35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57  </a:t>
                      </a:r>
                      <a:r>
                        <a:rPr b="1"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47%</a:t>
                      </a:r>
                      <a:endParaRPr sz="35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63  </a:t>
                      </a:r>
                      <a:r>
                        <a:rPr b="1"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53%</a:t>
                      </a:r>
                      <a:endParaRPr sz="35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4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Año 2024 Total 182</a:t>
                      </a:r>
                      <a:endParaRPr b="1" sz="2800" u="none" cap="none" strike="noStrike">
                        <a:solidFill>
                          <a:srgbClr val="0E4194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71  </a:t>
                      </a:r>
                      <a:r>
                        <a:rPr b="1"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39%</a:t>
                      </a:r>
                      <a:endParaRPr sz="35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39  </a:t>
                      </a:r>
                      <a:r>
                        <a:rPr b="1"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21%</a:t>
                      </a:r>
                      <a:endParaRPr sz="35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23  </a:t>
                      </a:r>
                      <a:r>
                        <a:rPr b="1"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13%</a:t>
                      </a:r>
                      <a:endParaRPr sz="35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49  </a:t>
                      </a:r>
                      <a:r>
                        <a:rPr b="1"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27%</a:t>
                      </a:r>
                      <a:endParaRPr sz="35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4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Año 2025 Total 321</a:t>
                      </a:r>
                      <a:endParaRPr b="1" sz="2800" u="none" cap="none" strike="noStrike">
                        <a:solidFill>
                          <a:srgbClr val="0E4194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144  </a:t>
                      </a:r>
                      <a:r>
                        <a:rPr b="1"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45%</a:t>
                      </a:r>
                      <a:endParaRPr sz="35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74  </a:t>
                      </a:r>
                      <a:r>
                        <a:rPr b="1"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23%</a:t>
                      </a:r>
                      <a:endParaRPr sz="35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sz="35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103  </a:t>
                      </a:r>
                      <a:r>
                        <a:rPr b="1"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32%</a:t>
                      </a:r>
                      <a:endParaRPr sz="35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4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Año 2026 Total 412</a:t>
                      </a:r>
                      <a:endParaRPr b="1" sz="2800" u="none" cap="none" strike="noStrike">
                        <a:solidFill>
                          <a:srgbClr val="0E4194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150  </a:t>
                      </a:r>
                      <a:r>
                        <a:rPr b="1"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36%</a:t>
                      </a:r>
                      <a:endParaRPr sz="35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128  </a:t>
                      </a:r>
                      <a:r>
                        <a:rPr b="1"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30%</a:t>
                      </a:r>
                      <a:endParaRPr sz="35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sz="35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143  </a:t>
                      </a:r>
                      <a:r>
                        <a:rPr b="1" lang="en-US" sz="35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34%</a:t>
                      </a:r>
                      <a:endParaRPr sz="35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19" name="Google Shape;119;p3"/>
          <p:cNvGraphicFramePr/>
          <p:nvPr/>
        </p:nvGraphicFramePr>
        <p:xfrm>
          <a:off x="456875" y="5517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{F35CF651-7801-44B2-B266-2F81C83D95C5}</a:tableStyleId>
              </a:tblPr>
              <a:tblGrid>
                <a:gridCol w="5425600"/>
                <a:gridCol w="5577825"/>
                <a:gridCol w="5577825"/>
              </a:tblGrid>
              <a:tr h="56500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800"/>
                        <a:buFont typeface="Arial"/>
                        <a:buNone/>
                      </a:pPr>
                      <a:r>
                        <a:rPr b="1" lang="en-US" sz="38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Oferta Educativa 2026</a:t>
                      </a:r>
                      <a:endParaRPr b="1" sz="3800" u="none" cap="none" strike="noStrike"/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350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9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Turno Matutino	</a:t>
                      </a:r>
                      <a:endParaRPr b="1" sz="2900" u="none" cap="none" strike="noStrike">
                        <a:solidFill>
                          <a:srgbClr val="0E4194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9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Turno Vespertino</a:t>
                      </a:r>
                      <a:endParaRPr b="1" sz="2900" u="none" cap="none" strike="noStrike">
                        <a:solidFill>
                          <a:srgbClr val="0E4194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9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Turno Nocturno</a:t>
                      </a:r>
                      <a:endParaRPr b="1" sz="2900" u="none" cap="none" strike="noStrike">
                        <a:solidFill>
                          <a:srgbClr val="0E4194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2°BT y 3°BT Gestión y Administración</a:t>
                      </a:r>
                      <a:endParaRPr sz="28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1°BT Tecnologías de la Información</a:t>
                      </a:r>
                      <a:endParaRPr sz="28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1°RA1 Rumbo</a:t>
                      </a:r>
                      <a:endParaRPr sz="28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2°BT y 3°BT Deporte y Recreación</a:t>
                      </a:r>
                      <a:endParaRPr sz="28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1°, 2° y 3° BT Deporte y Recreación</a:t>
                      </a:r>
                      <a:endParaRPr b="1" sz="2800" u="none" cap="none" strike="noStrike">
                        <a:solidFill>
                          <a:srgbClr val="0E4194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1°BTP Comercio y Logística</a:t>
                      </a:r>
                      <a:endParaRPr sz="28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2°BT  y 3°BT Tecnologías de la Información</a:t>
                      </a:r>
                      <a:endParaRPr sz="28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1°BT  y 2°BT Gestión y Administración</a:t>
                      </a:r>
                      <a:endParaRPr sz="28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2°BTP  y 3°BTP Comercio y Ventas</a:t>
                      </a:r>
                      <a:endParaRPr sz="28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BF9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1°BT Deporte y Recreación </a:t>
                      </a:r>
                      <a:endParaRPr sz="2600" u="none" cap="none" strike="noStrike">
                        <a:solidFill>
                          <a:srgbClr val="BF9000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sz="28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0E4194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1° CTT Gestión Humana</a:t>
                      </a:r>
                      <a:endParaRPr sz="2800" u="none" cap="none" strike="noStrike"/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b="1" sz="2800" u="none" cap="none" strike="noStrike">
                        <a:solidFill>
                          <a:srgbClr val="E36C09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sz="2800" u="none" cap="none" strike="noStrike">
                        <a:solidFill>
                          <a:srgbClr val="F1C232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800">
                          <a:solidFill>
                            <a:srgbClr val="BF900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 Capacitación Logística</a:t>
                      </a:r>
                      <a:endParaRPr b="1" sz="2600" u="none" cap="none" strike="noStrike">
                        <a:solidFill>
                          <a:srgbClr val="F1C232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E4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/>
        </p:nvSpPr>
        <p:spPr>
          <a:xfrm>
            <a:off x="4149870" y="169533"/>
            <a:ext cx="8136900" cy="7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53"/>
              <a:buFont typeface="Arial"/>
              <a:buNone/>
            </a:pPr>
            <a:r>
              <a:rPr b="1" i="0" lang="en-US" sz="4953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La Escuela que tenemos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"/>
          <p:cNvSpPr txBox="1"/>
          <p:nvPr/>
        </p:nvSpPr>
        <p:spPr>
          <a:xfrm>
            <a:off x="700579" y="1217367"/>
            <a:ext cx="16741500" cy="45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60"/>
              <a:buFont typeface="Arial"/>
              <a:buNone/>
            </a:pPr>
            <a:r>
              <a:rPr b="1" i="0" lang="en-US" sz="3959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Indicadores de aprobación por nivel educativo</a:t>
            </a:r>
            <a:endParaRPr b="1" i="0" sz="3959" u="none" cap="none" strike="noStrike">
              <a:solidFill>
                <a:srgbClr val="0E4194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60"/>
              <a:buFont typeface="Arial"/>
              <a:buNone/>
            </a:pPr>
            <a:r>
              <a:rPr b="1" i="0" lang="en-US" sz="3959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Nivel I </a:t>
            </a:r>
            <a:r>
              <a:rPr b="1" i="0" lang="en-US" sz="3000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Rumbo 69% aprueban el curso, Promedio 33 años, Promedio 3 inasistencias.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9"/>
              <a:buFont typeface="Arial"/>
              <a:buNone/>
            </a:pPr>
            <a:r>
              <a:rPr b="1" i="0" lang="en-US" sz="3959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Nivel II </a:t>
            </a:r>
            <a:r>
              <a:rPr b="1" i="0" lang="en-US" sz="3000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73% aprueban el curso, Promedio 20 años, Promedio  29 inasistencias.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60"/>
              <a:buFont typeface="Arial"/>
              <a:buNone/>
            </a:pPr>
            <a:r>
              <a:t/>
            </a:r>
            <a:endParaRPr b="1" i="0" sz="4160" u="none" cap="none" strike="noStrike">
              <a:solidFill>
                <a:srgbClr val="0E4194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60"/>
              <a:buFont typeface="Arial"/>
              <a:buNone/>
            </a:pPr>
            <a:r>
              <a:t/>
            </a:r>
            <a:endParaRPr b="1" i="0" sz="4160" u="none" cap="none" strike="noStrike">
              <a:solidFill>
                <a:srgbClr val="0E4194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6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" name="Google Shape;126;p4"/>
          <p:cNvGrpSpPr/>
          <p:nvPr/>
        </p:nvGrpSpPr>
        <p:grpSpPr>
          <a:xfrm>
            <a:off x="11947951" y="461015"/>
            <a:ext cx="5693248" cy="1135370"/>
            <a:chOff x="25400" y="0"/>
            <a:chExt cx="7590998" cy="1513826"/>
          </a:xfrm>
        </p:grpSpPr>
        <p:sp>
          <p:nvSpPr>
            <p:cNvPr id="127" name="Google Shape;127;p4"/>
            <p:cNvSpPr/>
            <p:nvPr/>
          </p:nvSpPr>
          <p:spPr>
            <a:xfrm>
              <a:off x="5287434" y="0"/>
              <a:ext cx="2328964" cy="1513826"/>
            </a:xfrm>
            <a:custGeom>
              <a:rect b="b" l="l" r="r" t="t"/>
              <a:pathLst>
                <a:path extrusionOk="0" h="1513826" w="2328964">
                  <a:moveTo>
                    <a:pt x="0" y="0"/>
                  </a:moveTo>
                  <a:lnTo>
                    <a:pt x="2328964" y="0"/>
                  </a:lnTo>
                  <a:lnTo>
                    <a:pt x="2328964" y="1513826"/>
                  </a:lnTo>
                  <a:lnTo>
                    <a:pt x="0" y="15138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128" name="Google Shape;128;p4"/>
            <p:cNvCxnSpPr/>
            <p:nvPr/>
          </p:nvCxnSpPr>
          <p:spPr>
            <a:xfrm>
              <a:off x="25400" y="278652"/>
              <a:ext cx="0" cy="956522"/>
            </a:xfrm>
            <a:prstGeom prst="straightConnector1">
              <a:avLst/>
            </a:prstGeom>
            <a:noFill/>
            <a:ln cap="flat" cmpd="sng" w="50800">
              <a:solidFill>
                <a:srgbClr val="0E4194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9" name="Google Shape;129;p4"/>
            <p:cNvSpPr txBox="1"/>
            <p:nvPr/>
          </p:nvSpPr>
          <p:spPr>
            <a:xfrm>
              <a:off x="154627" y="397644"/>
              <a:ext cx="6297289" cy="689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5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13"/>
                <a:buFont typeface="Arial"/>
                <a:buNone/>
              </a:pP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Encuentros</a:t>
              </a:r>
              <a:r>
                <a:rPr b="0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 que</a:t>
              </a: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 cuentan</a:t>
              </a:r>
              <a:r>
                <a:rPr b="0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5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13"/>
                <a:buFont typeface="Arial"/>
                <a:buNone/>
              </a:pP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UTU presenta su propuesta Regional por Escuela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30" name="Google Shape;130;p4"/>
          <p:cNvGraphicFramePr/>
          <p:nvPr/>
        </p:nvGraphicFramePr>
        <p:xfrm>
          <a:off x="700566" y="370178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{924F0DE8-38B5-4AD5-B266-68517170EF49}</a:tableStyleId>
              </a:tblPr>
              <a:tblGrid>
                <a:gridCol w="1843775"/>
                <a:gridCol w="4601600"/>
                <a:gridCol w="2636975"/>
                <a:gridCol w="1855975"/>
                <a:gridCol w="2705325"/>
                <a:gridCol w="1760575"/>
                <a:gridCol w="1470000"/>
              </a:tblGrid>
              <a:tr h="1247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cap="none" strike="noStrike"/>
                        <a:t> </a:t>
                      </a:r>
                      <a:r>
                        <a:rPr lang="en-US" sz="2000" u="none" cap="none" strike="noStrike"/>
                        <a:t>Continuidad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cap="none" strike="noStrike"/>
                        <a:t>Orientación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cap="none" strike="noStrike"/>
                        <a:t>Turno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700" u="none" cap="none" strike="noStrike"/>
                        <a:t>Cantidad de estudiantes</a:t>
                      </a:r>
                      <a:endParaRPr sz="1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700"/>
                    </a:p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700"/>
                        <a:t>% de estudiantes que aprueban</a:t>
                      </a:r>
                      <a:endParaRPr sz="1700"/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700"/>
                    </a:p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700"/>
                        <a:t>Promedio de Edades</a:t>
                      </a:r>
                      <a:endParaRPr sz="1700"/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700"/>
                    </a:p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700"/>
                        <a:t>Promedio de inasistencias</a:t>
                      </a:r>
                      <a:endParaRPr sz="1700"/>
                    </a:p>
                  </a:txBody>
                  <a:tcPr marT="0" marB="0" marR="58025" marL="58025"/>
                </a:tc>
              </a:tr>
              <a:tr h="658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2° BT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Gestión y Administración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Matutino- Vespertino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39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78%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18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29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</a:tr>
              <a:tr h="658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3° BT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Gestión y Administración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Matutino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22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76%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17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33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</a:tr>
              <a:tr h="658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2° BT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Deporte Ed. Física y Recreación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Matutino- Vespertino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36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70%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16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27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</a:tr>
              <a:tr h="658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3° BT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Deporte Ed. Física y Recreación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Matutino- Vespertino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44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66%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23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29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</a:tr>
              <a:tr h="658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2° BT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Tecnologías de la Información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Matutino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21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57%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17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30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</a:tr>
              <a:tr h="658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3° BT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Tecnologías de la Información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Matutino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15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71%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18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22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</a:tr>
              <a:tr h="429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2°BTP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Comercio y Venta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Nocturno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21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93%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31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24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</a:tr>
              <a:tr h="429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3°BTP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Comercio y Venta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Nocturno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17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77%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31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39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58025" marL="58025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76642" y="3710591"/>
            <a:ext cx="5446320" cy="306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24696" y="-5"/>
            <a:ext cx="4494600" cy="3371100"/>
          </a:xfrm>
          <a:prstGeom prst="snip1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7" y="-4"/>
            <a:ext cx="2331000" cy="413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71366" y="-4"/>
            <a:ext cx="4080300" cy="30603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519293" y="-4"/>
            <a:ext cx="2768700" cy="3994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07080" y="8"/>
            <a:ext cx="5742000" cy="2585400"/>
          </a:xfrm>
          <a:prstGeom prst="snip1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646855" y="5352401"/>
            <a:ext cx="2576100" cy="5721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pSp>
        <p:nvGrpSpPr>
          <p:cNvPr id="142" name="Google Shape;142;p5"/>
          <p:cNvGrpSpPr/>
          <p:nvPr/>
        </p:nvGrpSpPr>
        <p:grpSpPr>
          <a:xfrm>
            <a:off x="10906701" y="303715"/>
            <a:ext cx="5693249" cy="1135370"/>
            <a:chOff x="25400" y="0"/>
            <a:chExt cx="7590998" cy="1513826"/>
          </a:xfrm>
        </p:grpSpPr>
        <p:sp>
          <p:nvSpPr>
            <p:cNvPr id="143" name="Google Shape;143;p5"/>
            <p:cNvSpPr/>
            <p:nvPr/>
          </p:nvSpPr>
          <p:spPr>
            <a:xfrm>
              <a:off x="5287434" y="0"/>
              <a:ext cx="2328964" cy="1513826"/>
            </a:xfrm>
            <a:custGeom>
              <a:rect b="b" l="l" r="r" t="t"/>
              <a:pathLst>
                <a:path extrusionOk="0" h="1513826" w="2328964">
                  <a:moveTo>
                    <a:pt x="0" y="0"/>
                  </a:moveTo>
                  <a:lnTo>
                    <a:pt x="2328964" y="0"/>
                  </a:lnTo>
                  <a:lnTo>
                    <a:pt x="2328964" y="1513826"/>
                  </a:lnTo>
                  <a:lnTo>
                    <a:pt x="0" y="15138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144" name="Google Shape;144;p5"/>
            <p:cNvCxnSpPr/>
            <p:nvPr/>
          </p:nvCxnSpPr>
          <p:spPr>
            <a:xfrm>
              <a:off x="25400" y="278652"/>
              <a:ext cx="0" cy="956522"/>
            </a:xfrm>
            <a:prstGeom prst="straightConnector1">
              <a:avLst/>
            </a:prstGeom>
            <a:noFill/>
            <a:ln cap="flat" cmpd="sng" w="50800">
              <a:solidFill>
                <a:srgbClr val="0E4194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5" name="Google Shape;145;p5"/>
            <p:cNvSpPr txBox="1"/>
            <p:nvPr/>
          </p:nvSpPr>
          <p:spPr>
            <a:xfrm>
              <a:off x="154627" y="397644"/>
              <a:ext cx="6297300" cy="74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5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13"/>
                <a:buFont typeface="Arial"/>
                <a:buNone/>
              </a:pP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Encuentros</a:t>
              </a:r>
              <a:r>
                <a:rPr b="0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 que</a:t>
              </a: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 cuentan</a:t>
              </a:r>
              <a:r>
                <a:rPr b="0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5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13"/>
                <a:buFont typeface="Arial"/>
                <a:buNone/>
              </a:pP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UTU presenta su propuesta Regional por Escuela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" y="4139708"/>
            <a:ext cx="5267344" cy="3950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506072" y="6363844"/>
            <a:ext cx="5205780" cy="390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506101" y="3164607"/>
            <a:ext cx="2968341" cy="3957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465962" y="3060309"/>
            <a:ext cx="4841524" cy="3631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320547" y="7424446"/>
            <a:ext cx="4255723" cy="3095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267341" y="2202702"/>
            <a:ext cx="5446829" cy="2452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 flipH="1">
            <a:off x="11024698" y="5495872"/>
            <a:ext cx="4840508" cy="217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916856" y="2202697"/>
            <a:ext cx="4724400" cy="31497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766800" y="5352401"/>
            <a:ext cx="4494600" cy="2984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-11" y="7461899"/>
            <a:ext cx="3766800" cy="282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56" name="Google Shape;156;p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576285" y="6345019"/>
            <a:ext cx="2956480" cy="394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5"/>
          <p:cNvSpPr txBox="1"/>
          <p:nvPr/>
        </p:nvSpPr>
        <p:spPr>
          <a:xfrm>
            <a:off x="1052250" y="4086913"/>
            <a:ext cx="15745800" cy="12315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1071563" rotWithShape="0" algn="bl" dir="6960000" dist="952500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28"/>
              <a:buFont typeface="Arial"/>
              <a:buNone/>
            </a:pPr>
            <a:r>
              <a:rPr b="1" i="0" lang="en-US" sz="80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Nuestros escenarios de trabajo</a:t>
            </a:r>
            <a:endParaRPr b="0" i="0" sz="8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6" title="1760655543666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6171925"/>
            <a:ext cx="3467851" cy="411507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"/>
          <p:cNvSpPr txBox="1"/>
          <p:nvPr/>
        </p:nvSpPr>
        <p:spPr>
          <a:xfrm>
            <a:off x="1718851" y="607712"/>
            <a:ext cx="7496841" cy="7796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63"/>
              <a:buFont typeface="Arial"/>
              <a:buNone/>
            </a:pPr>
            <a:r>
              <a:rPr b="1" i="0" lang="en-US" sz="4563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Hacia dónde queremos ir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" name="Google Shape;164;p6"/>
          <p:cNvGrpSpPr/>
          <p:nvPr/>
        </p:nvGrpSpPr>
        <p:grpSpPr>
          <a:xfrm>
            <a:off x="11947951" y="461015"/>
            <a:ext cx="5693248" cy="1135370"/>
            <a:chOff x="25400" y="0"/>
            <a:chExt cx="7590998" cy="1513826"/>
          </a:xfrm>
        </p:grpSpPr>
        <p:sp>
          <p:nvSpPr>
            <p:cNvPr id="165" name="Google Shape;165;p6"/>
            <p:cNvSpPr/>
            <p:nvPr/>
          </p:nvSpPr>
          <p:spPr>
            <a:xfrm>
              <a:off x="5287434" y="0"/>
              <a:ext cx="2328964" cy="1513826"/>
            </a:xfrm>
            <a:custGeom>
              <a:rect b="b" l="l" r="r" t="t"/>
              <a:pathLst>
                <a:path extrusionOk="0" h="1513826" w="2328964">
                  <a:moveTo>
                    <a:pt x="0" y="0"/>
                  </a:moveTo>
                  <a:lnTo>
                    <a:pt x="2328964" y="0"/>
                  </a:lnTo>
                  <a:lnTo>
                    <a:pt x="2328964" y="1513826"/>
                  </a:lnTo>
                  <a:lnTo>
                    <a:pt x="0" y="15138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166" name="Google Shape;166;p6"/>
            <p:cNvCxnSpPr/>
            <p:nvPr/>
          </p:nvCxnSpPr>
          <p:spPr>
            <a:xfrm>
              <a:off x="25400" y="278652"/>
              <a:ext cx="0" cy="956522"/>
            </a:xfrm>
            <a:prstGeom prst="straightConnector1">
              <a:avLst/>
            </a:prstGeom>
            <a:noFill/>
            <a:ln cap="flat" cmpd="sng" w="50800">
              <a:solidFill>
                <a:srgbClr val="0E4194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67" name="Google Shape;167;p6"/>
            <p:cNvSpPr txBox="1"/>
            <p:nvPr/>
          </p:nvSpPr>
          <p:spPr>
            <a:xfrm>
              <a:off x="154627" y="397644"/>
              <a:ext cx="6297289" cy="6899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5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13"/>
                <a:buFont typeface="Arial"/>
                <a:buNone/>
              </a:pP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Encuentros</a:t>
              </a:r>
              <a:r>
                <a:rPr b="0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 que</a:t>
              </a: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 cuentan</a:t>
              </a:r>
              <a:r>
                <a:rPr b="0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5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13"/>
                <a:buFont typeface="Arial"/>
                <a:buNone/>
              </a:pPr>
              <a:r>
                <a:rPr b="1" i="0" lang="en-US" sz="1513" u="none" cap="none" strike="noStrike">
                  <a:solidFill>
                    <a:srgbClr val="0E4194"/>
                  </a:solidFill>
                  <a:latin typeface="Quicksand"/>
                  <a:ea typeface="Quicksand"/>
                  <a:cs typeface="Quicksand"/>
                  <a:sym typeface="Quicksand"/>
                </a:rPr>
                <a:t>UTU presenta su propuesta Regional por Escuela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8" name="Google Shape;168;p6"/>
          <p:cNvSpPr/>
          <p:nvPr/>
        </p:nvSpPr>
        <p:spPr>
          <a:xfrm>
            <a:off x="377617" y="1596378"/>
            <a:ext cx="16271700" cy="750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9"/>
              <a:buFont typeface="Arial"/>
              <a:buNone/>
            </a:pPr>
            <a:r>
              <a:rPr b="1" i="0" lang="en-US" sz="3959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Se busca promover el relacionamiento con el otro, </a:t>
            </a:r>
            <a:endParaRPr b="1" i="0" sz="3959" u="none" cap="none" strike="noStrike">
              <a:solidFill>
                <a:srgbClr val="0E4194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9"/>
              <a:buFont typeface="Arial"/>
              <a:buNone/>
            </a:pPr>
            <a:r>
              <a:rPr b="1" i="0" lang="en-US" sz="3959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como base del trabajo colaborativo, fortalecer el sentido </a:t>
            </a:r>
            <a:endParaRPr b="1" i="0" sz="3959" u="none" cap="none" strike="noStrike">
              <a:solidFill>
                <a:srgbClr val="0E4194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9"/>
              <a:buFont typeface="Arial"/>
              <a:buNone/>
            </a:pPr>
            <a:r>
              <a:rPr b="1" i="0" lang="en-US" sz="3959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de pertenencia a la comunidad educativa, construyendo</a:t>
            </a:r>
            <a:endParaRPr b="1" i="0" sz="3959" u="none" cap="none" strike="noStrike">
              <a:solidFill>
                <a:srgbClr val="0E4194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9"/>
              <a:buFont typeface="Arial"/>
              <a:buNone/>
            </a:pPr>
            <a:r>
              <a:rPr b="1" i="0" lang="en-US" sz="3959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 juntos una visión orientada hacia una Escuela Técnica UTU</a:t>
            </a:r>
            <a:endParaRPr b="1" i="0" sz="3959" u="none" cap="none" strike="noStrike">
              <a:solidFill>
                <a:srgbClr val="0E4194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9"/>
              <a:buFont typeface="Arial"/>
              <a:buNone/>
            </a:pPr>
            <a:r>
              <a:rPr b="1" i="0" lang="en-US" sz="3959" u="none" cap="none" strike="noStrike">
                <a:solidFill>
                  <a:srgbClr val="0E4194"/>
                </a:solidFill>
                <a:latin typeface="Quicksand"/>
                <a:ea typeface="Quicksand"/>
                <a:cs typeface="Quicksand"/>
                <a:sym typeface="Quicksand"/>
              </a:rPr>
              <a:t> Progreso sustentable, comprometida con su entorno y  con el uso responsable de sus recursos.</a:t>
            </a:r>
            <a:endParaRPr b="0" i="0" sz="4400" u="none" cap="none" strike="noStrike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69" name="Google Shape;169;p6"/>
          <p:cNvPicPr preferRelativeResize="0"/>
          <p:nvPr/>
        </p:nvPicPr>
        <p:blipFill rotWithShape="1">
          <a:blip r:embed="rId5">
            <a:alphaModFix/>
          </a:blip>
          <a:srcRect b="35186" l="0" r="0" t="0"/>
          <a:stretch/>
        </p:blipFill>
        <p:spPr>
          <a:xfrm>
            <a:off x="13276675" y="5956200"/>
            <a:ext cx="4138200" cy="4330800"/>
          </a:xfrm>
          <a:prstGeom prst="round2SameRect">
            <a:avLst>
              <a:gd fmla="val 16667" name="adj1"/>
              <a:gd fmla="val 0" name="adj2"/>
            </a:avLst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0" name="Google Shape;170;p6" title="1760657221440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11927" y="6935150"/>
            <a:ext cx="6985788" cy="433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