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10287000" cx="18288000"/>
  <p:notesSz cx="6858000" cy="9144000"/>
  <p:embeddedFontLst>
    <p:embeddedFont>
      <p:font typeface="Quicksan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5" roundtripDataSignature="AMtx7mhyB4a2uVfJyOHQiy4sI7c+duTt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4791DEB-804F-4B16-8E8A-0D9BE29D7078}">
  <a:tblStyle styleId="{64791DEB-804F-4B16-8E8A-0D9BE29D707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Quicksand-regular.fntdata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customschemas.google.com/relationships/presentationmetadata" Target="metadata"/><Relationship Id="rId14" Type="http://schemas.openxmlformats.org/officeDocument/2006/relationships/font" Target="fonts/Quicksan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6c9c43d7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g36c9c43d7e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jpg"/><Relationship Id="rId5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7032960" y="4135052"/>
            <a:ext cx="8024436" cy="4305824"/>
            <a:chOff x="115706" y="-104775"/>
            <a:chExt cx="10699248" cy="5741100"/>
          </a:xfrm>
        </p:grpSpPr>
        <p:cxnSp>
          <p:nvCxnSpPr>
            <p:cNvPr id="85" name="Google Shape;85;p5"/>
            <p:cNvCxnSpPr/>
            <p:nvPr/>
          </p:nvCxnSpPr>
          <p:spPr>
            <a:xfrm>
              <a:off x="115706" y="121479"/>
              <a:ext cx="0" cy="2179529"/>
            </a:xfrm>
            <a:prstGeom prst="straightConnector1">
              <a:avLst/>
            </a:prstGeom>
            <a:noFill/>
            <a:ln cap="flat" cmpd="sng" w="2314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5"/>
            <p:cNvSpPr txBox="1"/>
            <p:nvPr/>
          </p:nvSpPr>
          <p:spPr>
            <a:xfrm>
              <a:off x="588854" y="-104775"/>
              <a:ext cx="10226100" cy="574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i="0" lang="en-US" sz="5379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Escuela</a:t>
              </a:r>
              <a:r>
                <a:rPr b="1" lang="en-US" sz="5379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Técnica Paso Carrasco.</a:t>
              </a:r>
              <a:endParaRPr b="1" sz="537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endParaRPr>
            </a:p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t/>
              </a:r>
              <a:endParaRPr b="1" sz="537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endParaRPr>
            </a:p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lang="en-US" sz="5379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  </a:t>
              </a:r>
              <a:endParaRPr b="1" sz="5379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grpSp>
        <p:nvGrpSpPr>
          <p:cNvPr id="87" name="Google Shape;87;p5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8" name="Google Shape;88;p5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89" name="Google Shape;89;p5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0" name="Google Shape;90;p5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91" name="Google Shape;91;p5" title="image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4300" y="2566624"/>
            <a:ext cx="6880550" cy="515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6"/>
          <p:cNvCxnSpPr/>
          <p:nvPr/>
        </p:nvCxnSpPr>
        <p:spPr>
          <a:xfrm>
            <a:off x="8105916" y="4524507"/>
            <a:ext cx="0" cy="1614788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7" name="Google Shape;97;p6"/>
          <p:cNvGrpSpPr/>
          <p:nvPr/>
        </p:nvGrpSpPr>
        <p:grpSpPr>
          <a:xfrm>
            <a:off x="47232" y="1065014"/>
            <a:ext cx="8025505" cy="7664172"/>
            <a:chOff x="-210012" y="0"/>
            <a:chExt cx="9329074" cy="8909050"/>
          </a:xfrm>
        </p:grpSpPr>
        <p:sp>
          <p:nvSpPr>
            <p:cNvPr id="98" name="Google Shape;98;p6"/>
            <p:cNvSpPr/>
            <p:nvPr/>
          </p:nvSpPr>
          <p:spPr>
            <a:xfrm>
              <a:off x="-210012" y="2402"/>
              <a:ext cx="9329074" cy="8904246"/>
            </a:xfrm>
            <a:custGeom>
              <a:rect b="b" l="l" r="r" t="t"/>
              <a:pathLst>
                <a:path extrusionOk="0" h="8904246" w="9329074">
                  <a:moveTo>
                    <a:pt x="4664537" y="7123"/>
                  </a:moveTo>
                  <a:cubicBezTo>
                    <a:pt x="3071756" y="0"/>
                    <a:pt x="1596908" y="845651"/>
                    <a:pt x="798454" y="2223865"/>
                  </a:cubicBezTo>
                  <a:cubicBezTo>
                    <a:pt x="0" y="3602079"/>
                    <a:pt x="0" y="5302167"/>
                    <a:pt x="798454" y="6680382"/>
                  </a:cubicBezTo>
                  <a:cubicBezTo>
                    <a:pt x="1596908" y="8058595"/>
                    <a:pt x="3071756" y="8904246"/>
                    <a:pt x="4664537" y="8897123"/>
                  </a:cubicBezTo>
                  <a:cubicBezTo>
                    <a:pt x="6257318" y="8904246"/>
                    <a:pt x="7732166" y="8058595"/>
                    <a:pt x="8530620" y="6680382"/>
                  </a:cubicBezTo>
                  <a:cubicBezTo>
                    <a:pt x="9329074" y="5302167"/>
                    <a:pt x="9329074" y="3602079"/>
                    <a:pt x="8530620" y="2223865"/>
                  </a:cubicBezTo>
                  <a:cubicBezTo>
                    <a:pt x="7732166" y="845651"/>
                    <a:pt x="6257318" y="0"/>
                    <a:pt x="4664537" y="7123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63863" y="263805"/>
              <a:ext cx="8781323" cy="8381440"/>
            </a:xfrm>
            <a:custGeom>
              <a:rect b="b" l="l" r="r" t="t"/>
              <a:pathLst>
                <a:path extrusionOk="0" h="8381440" w="8781323">
                  <a:moveTo>
                    <a:pt x="4390662" y="6705"/>
                  </a:moveTo>
                  <a:cubicBezTo>
                    <a:pt x="2891400" y="0"/>
                    <a:pt x="1503147" y="795999"/>
                    <a:pt x="751573" y="2093292"/>
                  </a:cubicBezTo>
                  <a:cubicBezTo>
                    <a:pt x="0" y="3390586"/>
                    <a:pt x="0" y="4990854"/>
                    <a:pt x="751573" y="6288148"/>
                  </a:cubicBezTo>
                  <a:cubicBezTo>
                    <a:pt x="1503147" y="7585441"/>
                    <a:pt x="2891400" y="8381440"/>
                    <a:pt x="4390662" y="8374735"/>
                  </a:cubicBezTo>
                  <a:cubicBezTo>
                    <a:pt x="5889924" y="8381440"/>
                    <a:pt x="7278177" y="7585441"/>
                    <a:pt x="8029751" y="6288148"/>
                  </a:cubicBezTo>
                  <a:cubicBezTo>
                    <a:pt x="8781323" y="4990854"/>
                    <a:pt x="8781323" y="3390586"/>
                    <a:pt x="8029751" y="2093292"/>
                  </a:cubicBezTo>
                  <a:cubicBezTo>
                    <a:pt x="7278177" y="795999"/>
                    <a:pt x="5889924" y="0"/>
                    <a:pt x="4390662" y="6705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0" y="0"/>
              <a:ext cx="8909050" cy="8909050"/>
            </a:xfrm>
            <a:custGeom>
              <a:rect b="b" l="l" r="r" t="t"/>
              <a:pathLst>
                <a:path extrusionOk="0" h="8909050" w="8909050">
                  <a:moveTo>
                    <a:pt x="4454525" y="8909050"/>
                  </a:moveTo>
                  <a:cubicBezTo>
                    <a:pt x="3264662" y="8909050"/>
                    <a:pt x="2146046" y="8445500"/>
                    <a:pt x="1304544" y="7603744"/>
                  </a:cubicBezTo>
                  <a:cubicBezTo>
                    <a:pt x="895477" y="7194550"/>
                    <a:pt x="574294" y="6718173"/>
                    <a:pt x="350012" y="6187694"/>
                  </a:cubicBezTo>
                  <a:cubicBezTo>
                    <a:pt x="117729" y="5638673"/>
                    <a:pt x="0" y="5055489"/>
                    <a:pt x="0" y="4454525"/>
                  </a:cubicBezTo>
                  <a:cubicBezTo>
                    <a:pt x="0" y="3854704"/>
                    <a:pt x="117475" y="3272282"/>
                    <a:pt x="349377" y="2723642"/>
                  </a:cubicBezTo>
                  <a:cubicBezTo>
                    <a:pt x="573405" y="2193163"/>
                    <a:pt x="894207" y="1716786"/>
                    <a:pt x="1302766" y="1307338"/>
                  </a:cubicBezTo>
                  <a:cubicBezTo>
                    <a:pt x="2144141" y="464312"/>
                    <a:pt x="3263519" y="0"/>
                    <a:pt x="4454525" y="0"/>
                  </a:cubicBezTo>
                  <a:cubicBezTo>
                    <a:pt x="5055362" y="0"/>
                    <a:pt x="5638419" y="117729"/>
                    <a:pt x="6187440" y="350012"/>
                  </a:cubicBezTo>
                  <a:cubicBezTo>
                    <a:pt x="6717792" y="574294"/>
                    <a:pt x="7194296" y="895477"/>
                    <a:pt x="7603490" y="1304544"/>
                  </a:cubicBezTo>
                  <a:cubicBezTo>
                    <a:pt x="8445373" y="2146046"/>
                    <a:pt x="8909050" y="3264789"/>
                    <a:pt x="8909050" y="4454652"/>
                  </a:cubicBezTo>
                  <a:cubicBezTo>
                    <a:pt x="8909050" y="5644769"/>
                    <a:pt x="8445246" y="6763766"/>
                    <a:pt x="7602982" y="7605268"/>
                  </a:cubicBezTo>
                  <a:cubicBezTo>
                    <a:pt x="7193789" y="8014208"/>
                    <a:pt x="6717285" y="8335138"/>
                    <a:pt x="6186932" y="8559419"/>
                  </a:cubicBezTo>
                  <a:cubicBezTo>
                    <a:pt x="5637911" y="8791321"/>
                    <a:pt x="5055108" y="8909050"/>
                    <a:pt x="4454525" y="8909050"/>
                  </a:cubicBezTo>
                  <a:close/>
                  <a:moveTo>
                    <a:pt x="4454525" y="19050"/>
                  </a:moveTo>
                  <a:cubicBezTo>
                    <a:pt x="3268599" y="19050"/>
                    <a:pt x="2154047" y="481330"/>
                    <a:pt x="1316228" y="1320800"/>
                  </a:cubicBezTo>
                  <a:cubicBezTo>
                    <a:pt x="909447" y="1728343"/>
                    <a:pt x="590042" y="2202815"/>
                    <a:pt x="366903" y="2731008"/>
                  </a:cubicBezTo>
                  <a:cubicBezTo>
                    <a:pt x="136017" y="3277362"/>
                    <a:pt x="19050" y="3857244"/>
                    <a:pt x="19050" y="4454525"/>
                  </a:cubicBezTo>
                  <a:cubicBezTo>
                    <a:pt x="19050" y="5052949"/>
                    <a:pt x="136271" y="5633593"/>
                    <a:pt x="367538" y="6180328"/>
                  </a:cubicBezTo>
                  <a:cubicBezTo>
                    <a:pt x="590931" y="6708522"/>
                    <a:pt x="910717" y="7182866"/>
                    <a:pt x="1318006" y="7590282"/>
                  </a:cubicBezTo>
                  <a:cubicBezTo>
                    <a:pt x="2155825" y="8428355"/>
                    <a:pt x="3269742" y="8890000"/>
                    <a:pt x="4454525" y="8890000"/>
                  </a:cubicBezTo>
                  <a:cubicBezTo>
                    <a:pt x="5052568" y="8890000"/>
                    <a:pt x="5632958" y="8772779"/>
                    <a:pt x="6179439" y="8541766"/>
                  </a:cubicBezTo>
                  <a:cubicBezTo>
                    <a:pt x="6707632" y="8318500"/>
                    <a:pt x="7181977" y="7998841"/>
                    <a:pt x="7589520" y="7591679"/>
                  </a:cubicBezTo>
                  <a:cubicBezTo>
                    <a:pt x="8428101" y="6753733"/>
                    <a:pt x="8890000" y="5639562"/>
                    <a:pt x="8890000" y="4454525"/>
                  </a:cubicBezTo>
                  <a:cubicBezTo>
                    <a:pt x="8890000" y="3269742"/>
                    <a:pt x="8428355" y="2155825"/>
                    <a:pt x="7590028" y="1317879"/>
                  </a:cubicBezTo>
                  <a:cubicBezTo>
                    <a:pt x="7182612" y="910590"/>
                    <a:pt x="6708140" y="590931"/>
                    <a:pt x="6180074" y="367538"/>
                  </a:cubicBezTo>
                  <a:cubicBezTo>
                    <a:pt x="5633339" y="136271"/>
                    <a:pt x="5052822" y="19050"/>
                    <a:pt x="4454525" y="19050"/>
                  </a:cubicBezTo>
                  <a:close/>
                  <a:moveTo>
                    <a:pt x="4454525" y="8648065"/>
                  </a:moveTo>
                  <a:cubicBezTo>
                    <a:pt x="3334385" y="8648065"/>
                    <a:pt x="2281301" y="8211693"/>
                    <a:pt x="1489075" y="7419213"/>
                  </a:cubicBezTo>
                  <a:cubicBezTo>
                    <a:pt x="697103" y="6626987"/>
                    <a:pt x="260985" y="5574157"/>
                    <a:pt x="260985" y="4454525"/>
                  </a:cubicBezTo>
                  <a:cubicBezTo>
                    <a:pt x="260985" y="3889756"/>
                    <a:pt x="371602" y="3341497"/>
                    <a:pt x="589788" y="2824988"/>
                  </a:cubicBezTo>
                  <a:cubicBezTo>
                    <a:pt x="800735" y="2325624"/>
                    <a:pt x="1102741" y="1877060"/>
                    <a:pt x="1487297" y="1491742"/>
                  </a:cubicBezTo>
                  <a:cubicBezTo>
                    <a:pt x="2279396" y="698119"/>
                    <a:pt x="3333242" y="260985"/>
                    <a:pt x="4454398" y="260985"/>
                  </a:cubicBezTo>
                  <a:cubicBezTo>
                    <a:pt x="5573776" y="260985"/>
                    <a:pt x="6626606" y="697103"/>
                    <a:pt x="7418832" y="1488948"/>
                  </a:cubicBezTo>
                  <a:cubicBezTo>
                    <a:pt x="8211438" y="2281174"/>
                    <a:pt x="8647937" y="3334385"/>
                    <a:pt x="8647937" y="4454398"/>
                  </a:cubicBezTo>
                  <a:cubicBezTo>
                    <a:pt x="8647937" y="5574792"/>
                    <a:pt x="8211311" y="6628130"/>
                    <a:pt x="7418450" y="7420356"/>
                  </a:cubicBezTo>
                  <a:cubicBezTo>
                    <a:pt x="6626225" y="8212074"/>
                    <a:pt x="5573522" y="8648065"/>
                    <a:pt x="4454525" y="8648065"/>
                  </a:cubicBezTo>
                  <a:close/>
                  <a:moveTo>
                    <a:pt x="4454525" y="280035"/>
                  </a:moveTo>
                  <a:cubicBezTo>
                    <a:pt x="3338449" y="280035"/>
                    <a:pt x="2289429" y="715137"/>
                    <a:pt x="1500886" y="1505204"/>
                  </a:cubicBezTo>
                  <a:cubicBezTo>
                    <a:pt x="713613" y="2294001"/>
                    <a:pt x="280035" y="3341370"/>
                    <a:pt x="280035" y="4454525"/>
                  </a:cubicBezTo>
                  <a:cubicBezTo>
                    <a:pt x="280035" y="5569077"/>
                    <a:pt x="714248" y="6617081"/>
                    <a:pt x="1502537" y="7405751"/>
                  </a:cubicBezTo>
                  <a:cubicBezTo>
                    <a:pt x="2291080" y="8194548"/>
                    <a:pt x="3339465" y="8629015"/>
                    <a:pt x="4454525" y="8629015"/>
                  </a:cubicBezTo>
                  <a:cubicBezTo>
                    <a:pt x="5568442" y="8629015"/>
                    <a:pt x="6616319" y="8195056"/>
                    <a:pt x="7405116" y="7407021"/>
                  </a:cubicBezTo>
                  <a:cubicBezTo>
                    <a:pt x="8194422" y="6618477"/>
                    <a:pt x="8629015" y="5569839"/>
                    <a:pt x="8629015" y="4454525"/>
                  </a:cubicBezTo>
                  <a:cubicBezTo>
                    <a:pt x="8629015" y="3339465"/>
                    <a:pt x="8194548" y="2291080"/>
                    <a:pt x="7405497" y="1502537"/>
                  </a:cubicBezTo>
                  <a:cubicBezTo>
                    <a:pt x="6616827" y="714121"/>
                    <a:pt x="5568823" y="280035"/>
                    <a:pt x="4454525" y="280035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6"/>
          <p:cNvSpPr txBox="1"/>
          <p:nvPr/>
        </p:nvSpPr>
        <p:spPr>
          <a:xfrm>
            <a:off x="8530442" y="4801850"/>
            <a:ext cx="8728800" cy="8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i="0" lang="en-US" sz="531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lang="en-US" sz="53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Anexos: Abrojo- Cecap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03" name="Google Shape;103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4" name="Google Shape;104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5" name="Google Shape;105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6" name="Google Shape;106;p6"/>
          <p:cNvSpPr txBox="1"/>
          <p:nvPr/>
        </p:nvSpPr>
        <p:spPr>
          <a:xfrm>
            <a:off x="8530442" y="6063096"/>
            <a:ext cx="87288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13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6" title="WhatsApp Image 2025-10-16 at 15.52.09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99327" y="5201650"/>
            <a:ext cx="4298572" cy="2513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6" title="WhatsApp Image 2025-10-16 at 15.52.10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99222" y="2288254"/>
            <a:ext cx="4298668" cy="2513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 txBox="1"/>
          <p:nvPr/>
        </p:nvSpPr>
        <p:spPr>
          <a:xfrm>
            <a:off x="1293601" y="685429"/>
            <a:ext cx="8136831" cy="848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1638925" y="3726650"/>
            <a:ext cx="104490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Cantidad de Estudiantes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668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179725" y="4502475"/>
            <a:ext cx="171435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Oferta Educativa 2026: EB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I- FPB- Rumbo- BTP- BT- CTT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7"/>
          <p:cNvSpPr txBox="1"/>
          <p:nvPr/>
        </p:nvSpPr>
        <p:spPr>
          <a:xfrm>
            <a:off x="326325" y="2054150"/>
            <a:ext cx="17314800" cy="15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Equipo de Gestión: Dire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c. 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Gabriela Alvarez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. </a:t>
            </a:r>
            <a:endParaRPr b="1"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S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ub Direc:  Silvia de los Santos                              </a:t>
            </a:r>
            <a:endParaRPr b="1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7" name="Google Shape;117;p7"/>
          <p:cNvSpPr txBox="1"/>
          <p:nvPr/>
        </p:nvSpPr>
        <p:spPr>
          <a:xfrm>
            <a:off x="875425" y="5576875"/>
            <a:ext cx="17143500" cy="42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Figuras de acompañamiento con las que cuenta el centro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Adscriptos</a:t>
            </a:r>
            <a:r>
              <a:rPr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:10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b="0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Educadores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</a:t>
            </a:r>
            <a:r>
              <a:rPr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2-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RET:</a:t>
            </a:r>
            <a:r>
              <a:rPr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4-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DOA:</a:t>
            </a:r>
            <a:r>
              <a:rPr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1</a:t>
            </a:r>
            <a:endParaRPr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Articulador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Pedagógico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</a:t>
            </a:r>
            <a:r>
              <a:rPr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1</a:t>
            </a:r>
            <a:endParaRPr b="0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Equipo Multidisciplinario</a:t>
            </a:r>
            <a:r>
              <a:rPr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1 Itinerante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p7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19" name="Google Shape;119;p7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0" name="Google Shape;120;p7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1" name="Google Shape;121;p7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c9c43d7ec_0_0"/>
          <p:cNvSpPr txBox="1"/>
          <p:nvPr/>
        </p:nvSpPr>
        <p:spPr>
          <a:xfrm>
            <a:off x="326325" y="2054150"/>
            <a:ext cx="173148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                           </a:t>
            </a:r>
            <a:endParaRPr b="1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27" name="Google Shape;127;g36c9c43d7ec_0_0"/>
          <p:cNvSpPr txBox="1"/>
          <p:nvPr/>
        </p:nvSpPr>
        <p:spPr>
          <a:xfrm>
            <a:off x="1638925" y="1740417"/>
            <a:ext cx="138264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Indicadores de aprobación por nivel educativo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8" name="Google Shape;128;g36c9c43d7ec_0_0"/>
          <p:cNvGrpSpPr/>
          <p:nvPr/>
        </p:nvGrpSpPr>
        <p:grpSpPr>
          <a:xfrm>
            <a:off x="11947951" y="461015"/>
            <a:ext cx="5693249" cy="1135370"/>
            <a:chOff x="25400" y="0"/>
            <a:chExt cx="7590998" cy="1513826"/>
          </a:xfrm>
        </p:grpSpPr>
        <p:sp>
          <p:nvSpPr>
            <p:cNvPr id="129" name="Google Shape;129;g36c9c43d7ec_0_0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0" name="Google Shape;130;g36c9c43d7ec_0_0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1" name="Google Shape;131;g36c9c43d7ec_0_0"/>
            <p:cNvSpPr txBox="1"/>
            <p:nvPr/>
          </p:nvSpPr>
          <p:spPr>
            <a:xfrm>
              <a:off x="154627" y="397644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132;g36c9c43d7ec_0_0"/>
          <p:cNvSpPr txBox="1"/>
          <p:nvPr/>
        </p:nvSpPr>
        <p:spPr>
          <a:xfrm>
            <a:off x="1291450" y="2524675"/>
            <a:ext cx="15497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/>
              <a:t>        </a:t>
            </a:r>
            <a:endParaRPr sz="2500"/>
          </a:p>
        </p:txBody>
      </p:sp>
      <p:graphicFrame>
        <p:nvGraphicFramePr>
          <p:cNvPr id="133" name="Google Shape;133;g36c9c43d7ec_0_0"/>
          <p:cNvGraphicFramePr/>
          <p:nvPr/>
        </p:nvGraphicFramePr>
        <p:xfrm>
          <a:off x="536150" y="2524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{64791DEB-804F-4B16-8E8A-0D9BE29D7078}</a:tableStyleId>
              </a:tblPr>
              <a:tblGrid>
                <a:gridCol w="4429750"/>
                <a:gridCol w="4095750"/>
                <a:gridCol w="4095750"/>
                <a:gridCol w="40957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2022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2023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2024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500"/>
                        <a:t>Educación Media Básica</a:t>
                      </a:r>
                      <a:endParaRPr b="1" sz="25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 anchor="ctr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EBI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/>
                        <a:t>76.33</a:t>
                      </a:r>
                      <a:endParaRPr sz="2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/>
                        <a:t>84</a:t>
                      </a:r>
                      <a:endParaRPr sz="2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/>
                        <a:t>80.47</a:t>
                      </a:r>
                      <a:endParaRPr sz="22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FPB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83.97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69.13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62.5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699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Media Básica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500">
                          <a:solidFill>
                            <a:schemeClr val="dk1"/>
                          </a:solidFill>
                        </a:rPr>
                        <a:t>79.61</a:t>
                      </a:r>
                      <a:endParaRPr sz="2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500">
                          <a:solidFill>
                            <a:schemeClr val="dk1"/>
                          </a:solidFill>
                        </a:rPr>
                        <a:t>77.16</a:t>
                      </a:r>
                      <a:endParaRPr sz="2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500">
                          <a:solidFill>
                            <a:schemeClr val="dk1"/>
                          </a:solidFill>
                        </a:rPr>
                        <a:t>73.31</a:t>
                      </a:r>
                      <a:endParaRPr sz="2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500"/>
                        <a:t>Educación Media Superior</a:t>
                      </a:r>
                      <a:endParaRPr b="1"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EMT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72.16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60.42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77.59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EMP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50.59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70.83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44.44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BP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69.39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57.89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57.05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BTP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0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65.38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55.79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BT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0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0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53.04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Media Superior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62.95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63</a:t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61.2</a:t>
                      </a:r>
                      <a:endParaRPr sz="25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/>
        </p:nvSpPr>
        <p:spPr>
          <a:xfrm>
            <a:off x="400800" y="461025"/>
            <a:ext cx="17240400" cy="96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trabajo:  </a:t>
            </a:r>
            <a:endParaRPr b="1" i="0" sz="4628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2247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628"/>
              <a:buFont typeface="Quicksand"/>
              <a:buChar char="❏"/>
            </a:pPr>
            <a:r>
              <a:rPr b="1"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Convivencia, participación y sentido de pertenencia.</a:t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2247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628"/>
              <a:buFont typeface="Quicksand"/>
              <a:buChar char="❏"/>
            </a:pPr>
            <a:r>
              <a:rPr b="1"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Mejora de espacios:  </a:t>
            </a:r>
            <a:r>
              <a:rPr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Jornadas de limpieza, jornada de      pintura, iluminación de espacios, salones, patios internos y externos, arreglo de espacios verdes (huerta y jardín), patio de acceso a la </a:t>
            </a:r>
            <a:r>
              <a:rPr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institución</a:t>
            </a:r>
            <a:r>
              <a:rPr b="1"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22478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628"/>
              <a:buFont typeface="Quicksand"/>
              <a:buChar char="❏"/>
            </a:pPr>
            <a:r>
              <a:rPr b="1"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Talleres: </a:t>
            </a:r>
            <a:r>
              <a:rPr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Reacondicionamiento para que se transformen en un espacio seguro que despierte el </a:t>
            </a:r>
            <a:r>
              <a:rPr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interés</a:t>
            </a:r>
            <a:r>
              <a:rPr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del alumno para apropiarse de su espacio</a:t>
            </a:r>
            <a:r>
              <a:rPr b="1" lang="en-US" sz="46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45720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39" name="Google Shape;139;p8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40" name="Google Shape;140;p8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41" name="Google Shape;141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2" name="Google Shape;142;p8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/>
        </p:nvSpPr>
        <p:spPr>
          <a:xfrm>
            <a:off x="466200" y="1101525"/>
            <a:ext cx="16083000" cy="85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56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Hacia dónde queremos ir</a:t>
            </a:r>
            <a:r>
              <a:rPr b="1"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</a:t>
            </a: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abrir la institución a la comunidad.</a:t>
            </a:r>
            <a:endParaRPr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18350" lvl="0" marL="45720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563"/>
              <a:buFont typeface="Quicksand"/>
              <a:buChar char="❏"/>
            </a:pP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Esto permitiría el conocimiento de este centro educativo, mejorar la asistencia y que los estudiantes tengan el acompañamiento de la flia.</a:t>
            </a:r>
            <a:endParaRPr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18350" lvl="0" marL="45720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563"/>
              <a:buFont typeface="Quicksand"/>
              <a:buChar char="❏"/>
            </a:pP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Una mayor oferta educativa con inserción laboral que sea del </a:t>
            </a: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interés</a:t>
            </a: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del estudiante y pertinente al contexto.</a:t>
            </a:r>
            <a:endParaRPr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518350" lvl="0" marL="45720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563"/>
              <a:buFont typeface="Quicksand"/>
              <a:buChar char="❏"/>
            </a:pP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Un cuerpo docente estable </a:t>
            </a: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aggiornado</a:t>
            </a:r>
            <a:r>
              <a:rPr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con las nuevas tecnologías, comprometido con su labor docente.</a:t>
            </a:r>
            <a:endParaRPr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48" name="Google Shape;148;p9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49" name="Google Shape;149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50" name="Google Shape;150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1" name="Google Shape;151;p9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