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Quicksand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2" roundtripDataSignature="AMtx7miaUINuX/5/i6QQFSvoeypA2slW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Quicksand-bold.fntdata"/><Relationship Id="rId10" Type="http://schemas.openxmlformats.org/officeDocument/2006/relationships/font" Target="fonts/Quicksand-regular.fntdata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jpg"/><Relationship Id="rId5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6"/>
          <p:cNvCxnSpPr/>
          <p:nvPr/>
        </p:nvCxnSpPr>
        <p:spPr>
          <a:xfrm>
            <a:off x="8105916" y="4524507"/>
            <a:ext cx="0" cy="1614788"/>
          </a:xfrm>
          <a:prstGeom prst="straightConnector1">
            <a:avLst/>
          </a:prstGeom>
          <a:noFill/>
          <a:ln cap="flat" cmpd="sng" w="171450">
            <a:solidFill>
              <a:srgbClr val="0E4194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5" name="Google Shape;85;p6"/>
          <p:cNvGrpSpPr/>
          <p:nvPr/>
        </p:nvGrpSpPr>
        <p:grpSpPr>
          <a:xfrm>
            <a:off x="80125" y="665689"/>
            <a:ext cx="8025802" cy="7664456"/>
            <a:chOff x="-210012" y="0"/>
            <a:chExt cx="9329074" cy="8909050"/>
          </a:xfrm>
        </p:grpSpPr>
        <p:sp>
          <p:nvSpPr>
            <p:cNvPr id="86" name="Google Shape;86;p6"/>
            <p:cNvSpPr/>
            <p:nvPr/>
          </p:nvSpPr>
          <p:spPr>
            <a:xfrm>
              <a:off x="-210012" y="2402"/>
              <a:ext cx="9329074" cy="8904246"/>
            </a:xfrm>
            <a:custGeom>
              <a:rect b="b" l="l" r="r" t="t"/>
              <a:pathLst>
                <a:path extrusionOk="0" h="8904246" w="9329074">
                  <a:moveTo>
                    <a:pt x="4664537" y="7123"/>
                  </a:moveTo>
                  <a:cubicBezTo>
                    <a:pt x="3071756" y="0"/>
                    <a:pt x="1596908" y="845651"/>
                    <a:pt x="798454" y="2223865"/>
                  </a:cubicBezTo>
                  <a:cubicBezTo>
                    <a:pt x="0" y="3602079"/>
                    <a:pt x="0" y="5302167"/>
                    <a:pt x="798454" y="6680382"/>
                  </a:cubicBezTo>
                  <a:cubicBezTo>
                    <a:pt x="1596908" y="8058595"/>
                    <a:pt x="3071756" y="8904246"/>
                    <a:pt x="4664537" y="8897123"/>
                  </a:cubicBezTo>
                  <a:cubicBezTo>
                    <a:pt x="6257318" y="8904246"/>
                    <a:pt x="7732166" y="8058595"/>
                    <a:pt x="8530620" y="6680382"/>
                  </a:cubicBezTo>
                  <a:cubicBezTo>
                    <a:pt x="9329074" y="5302167"/>
                    <a:pt x="9329074" y="3602079"/>
                    <a:pt x="8530620" y="2223865"/>
                  </a:cubicBezTo>
                  <a:cubicBezTo>
                    <a:pt x="7732166" y="845651"/>
                    <a:pt x="6257318" y="0"/>
                    <a:pt x="4664537" y="712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63863" y="263805"/>
              <a:ext cx="8781323" cy="8381440"/>
            </a:xfrm>
            <a:custGeom>
              <a:rect b="b" l="l" r="r" t="t"/>
              <a:pathLst>
                <a:path extrusionOk="0" h="8381440" w="8781323">
                  <a:moveTo>
                    <a:pt x="4390662" y="6705"/>
                  </a:moveTo>
                  <a:cubicBezTo>
                    <a:pt x="2891400" y="0"/>
                    <a:pt x="1503147" y="795999"/>
                    <a:pt x="751573" y="2093292"/>
                  </a:cubicBezTo>
                  <a:cubicBezTo>
                    <a:pt x="0" y="3390586"/>
                    <a:pt x="0" y="4990854"/>
                    <a:pt x="751573" y="6288148"/>
                  </a:cubicBezTo>
                  <a:cubicBezTo>
                    <a:pt x="1503147" y="7585441"/>
                    <a:pt x="2891400" y="8381440"/>
                    <a:pt x="4390662" y="8374735"/>
                  </a:cubicBezTo>
                  <a:cubicBezTo>
                    <a:pt x="5889924" y="8381440"/>
                    <a:pt x="7278177" y="7585441"/>
                    <a:pt x="8029751" y="6288148"/>
                  </a:cubicBezTo>
                  <a:cubicBezTo>
                    <a:pt x="8781323" y="4990854"/>
                    <a:pt x="8781323" y="3390586"/>
                    <a:pt x="8029751" y="2093292"/>
                  </a:cubicBezTo>
                  <a:cubicBezTo>
                    <a:pt x="7278177" y="795999"/>
                    <a:pt x="5889924" y="0"/>
                    <a:pt x="4390662" y="670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0" y="0"/>
              <a:ext cx="8909050" cy="8909050"/>
            </a:xfrm>
            <a:custGeom>
              <a:rect b="b" l="l" r="r" t="t"/>
              <a:pathLst>
                <a:path extrusionOk="0" h="8909050" w="8909050">
                  <a:moveTo>
                    <a:pt x="4454525" y="8909050"/>
                  </a:moveTo>
                  <a:cubicBezTo>
                    <a:pt x="3264662" y="8909050"/>
                    <a:pt x="2146046" y="8445500"/>
                    <a:pt x="1304544" y="7603744"/>
                  </a:cubicBezTo>
                  <a:cubicBezTo>
                    <a:pt x="895477" y="7194550"/>
                    <a:pt x="574294" y="6718173"/>
                    <a:pt x="350012" y="6187694"/>
                  </a:cubicBezTo>
                  <a:cubicBezTo>
                    <a:pt x="117729" y="5638673"/>
                    <a:pt x="0" y="5055489"/>
                    <a:pt x="0" y="4454525"/>
                  </a:cubicBezTo>
                  <a:cubicBezTo>
                    <a:pt x="0" y="3854704"/>
                    <a:pt x="117475" y="3272282"/>
                    <a:pt x="349377" y="2723642"/>
                  </a:cubicBezTo>
                  <a:cubicBezTo>
                    <a:pt x="573405" y="2193163"/>
                    <a:pt x="894207" y="1716786"/>
                    <a:pt x="1302766" y="1307338"/>
                  </a:cubicBezTo>
                  <a:cubicBezTo>
                    <a:pt x="2144141" y="464312"/>
                    <a:pt x="3263519" y="0"/>
                    <a:pt x="4454525" y="0"/>
                  </a:cubicBezTo>
                  <a:cubicBezTo>
                    <a:pt x="5055362" y="0"/>
                    <a:pt x="5638419" y="117729"/>
                    <a:pt x="6187440" y="350012"/>
                  </a:cubicBezTo>
                  <a:cubicBezTo>
                    <a:pt x="6717792" y="574294"/>
                    <a:pt x="7194296" y="895477"/>
                    <a:pt x="7603490" y="1304544"/>
                  </a:cubicBezTo>
                  <a:cubicBezTo>
                    <a:pt x="8445373" y="2146046"/>
                    <a:pt x="8909050" y="3264789"/>
                    <a:pt x="8909050" y="4454652"/>
                  </a:cubicBezTo>
                  <a:cubicBezTo>
                    <a:pt x="8909050" y="5644769"/>
                    <a:pt x="8445246" y="6763766"/>
                    <a:pt x="7602982" y="7605268"/>
                  </a:cubicBezTo>
                  <a:cubicBezTo>
                    <a:pt x="7193789" y="8014208"/>
                    <a:pt x="6717285" y="8335138"/>
                    <a:pt x="6186932" y="8559419"/>
                  </a:cubicBezTo>
                  <a:cubicBezTo>
                    <a:pt x="5637911" y="8791321"/>
                    <a:pt x="5055108" y="8909050"/>
                    <a:pt x="4454525" y="8909050"/>
                  </a:cubicBezTo>
                  <a:close/>
                  <a:moveTo>
                    <a:pt x="4454525" y="19050"/>
                  </a:moveTo>
                  <a:cubicBezTo>
                    <a:pt x="3268599" y="19050"/>
                    <a:pt x="2154047" y="481330"/>
                    <a:pt x="1316228" y="1320800"/>
                  </a:cubicBezTo>
                  <a:cubicBezTo>
                    <a:pt x="909447" y="1728343"/>
                    <a:pt x="590042" y="2202815"/>
                    <a:pt x="366903" y="2731008"/>
                  </a:cubicBezTo>
                  <a:cubicBezTo>
                    <a:pt x="136017" y="3277362"/>
                    <a:pt x="19050" y="3857244"/>
                    <a:pt x="19050" y="4454525"/>
                  </a:cubicBezTo>
                  <a:cubicBezTo>
                    <a:pt x="19050" y="5052949"/>
                    <a:pt x="136271" y="5633593"/>
                    <a:pt x="367538" y="6180328"/>
                  </a:cubicBezTo>
                  <a:cubicBezTo>
                    <a:pt x="590931" y="6708522"/>
                    <a:pt x="910717" y="7182866"/>
                    <a:pt x="1318006" y="7590282"/>
                  </a:cubicBezTo>
                  <a:cubicBezTo>
                    <a:pt x="2155825" y="8428355"/>
                    <a:pt x="3269742" y="8890000"/>
                    <a:pt x="4454525" y="8890000"/>
                  </a:cubicBezTo>
                  <a:cubicBezTo>
                    <a:pt x="5052568" y="8890000"/>
                    <a:pt x="5632958" y="8772779"/>
                    <a:pt x="6179439" y="8541766"/>
                  </a:cubicBezTo>
                  <a:cubicBezTo>
                    <a:pt x="6707632" y="8318500"/>
                    <a:pt x="7181977" y="7998841"/>
                    <a:pt x="7589520" y="7591679"/>
                  </a:cubicBezTo>
                  <a:cubicBezTo>
                    <a:pt x="8428101" y="6753733"/>
                    <a:pt x="8890000" y="5639562"/>
                    <a:pt x="8890000" y="4454525"/>
                  </a:cubicBezTo>
                  <a:cubicBezTo>
                    <a:pt x="8890000" y="3269742"/>
                    <a:pt x="8428355" y="2155825"/>
                    <a:pt x="7590028" y="1317879"/>
                  </a:cubicBezTo>
                  <a:cubicBezTo>
                    <a:pt x="7182612" y="910590"/>
                    <a:pt x="6708140" y="590931"/>
                    <a:pt x="6180074" y="367538"/>
                  </a:cubicBezTo>
                  <a:cubicBezTo>
                    <a:pt x="5633339" y="136271"/>
                    <a:pt x="5052822" y="19050"/>
                    <a:pt x="4454525" y="19050"/>
                  </a:cubicBezTo>
                  <a:close/>
                  <a:moveTo>
                    <a:pt x="4454525" y="8648065"/>
                  </a:moveTo>
                  <a:cubicBezTo>
                    <a:pt x="3334385" y="8648065"/>
                    <a:pt x="2281301" y="8211693"/>
                    <a:pt x="1489075" y="7419213"/>
                  </a:cubicBezTo>
                  <a:cubicBezTo>
                    <a:pt x="697103" y="6626987"/>
                    <a:pt x="260985" y="5574157"/>
                    <a:pt x="260985" y="4454525"/>
                  </a:cubicBezTo>
                  <a:cubicBezTo>
                    <a:pt x="260985" y="3889756"/>
                    <a:pt x="371602" y="3341497"/>
                    <a:pt x="589788" y="2824988"/>
                  </a:cubicBezTo>
                  <a:cubicBezTo>
                    <a:pt x="800735" y="2325624"/>
                    <a:pt x="1102741" y="1877060"/>
                    <a:pt x="1487297" y="1491742"/>
                  </a:cubicBezTo>
                  <a:cubicBezTo>
                    <a:pt x="2279396" y="698119"/>
                    <a:pt x="3333242" y="260985"/>
                    <a:pt x="4454398" y="260985"/>
                  </a:cubicBezTo>
                  <a:cubicBezTo>
                    <a:pt x="5573776" y="260985"/>
                    <a:pt x="6626606" y="697103"/>
                    <a:pt x="7418832" y="1488948"/>
                  </a:cubicBezTo>
                  <a:cubicBezTo>
                    <a:pt x="8211438" y="2281174"/>
                    <a:pt x="8647937" y="3334385"/>
                    <a:pt x="8647937" y="4454398"/>
                  </a:cubicBezTo>
                  <a:cubicBezTo>
                    <a:pt x="8647937" y="5574792"/>
                    <a:pt x="8211311" y="6628130"/>
                    <a:pt x="7418450" y="7420356"/>
                  </a:cubicBezTo>
                  <a:cubicBezTo>
                    <a:pt x="6626225" y="8212074"/>
                    <a:pt x="5573522" y="8648065"/>
                    <a:pt x="4454525" y="8648065"/>
                  </a:cubicBezTo>
                  <a:close/>
                  <a:moveTo>
                    <a:pt x="4454525" y="280035"/>
                  </a:moveTo>
                  <a:cubicBezTo>
                    <a:pt x="3338449" y="280035"/>
                    <a:pt x="2289429" y="715137"/>
                    <a:pt x="1500886" y="1505204"/>
                  </a:cubicBezTo>
                  <a:cubicBezTo>
                    <a:pt x="713613" y="2294001"/>
                    <a:pt x="280035" y="3341370"/>
                    <a:pt x="280035" y="4454525"/>
                  </a:cubicBezTo>
                  <a:cubicBezTo>
                    <a:pt x="280035" y="5569077"/>
                    <a:pt x="714248" y="6617081"/>
                    <a:pt x="1502537" y="7405751"/>
                  </a:cubicBezTo>
                  <a:cubicBezTo>
                    <a:pt x="2291080" y="8194548"/>
                    <a:pt x="3339465" y="8629015"/>
                    <a:pt x="4454525" y="8629015"/>
                  </a:cubicBezTo>
                  <a:cubicBezTo>
                    <a:pt x="5568442" y="8629015"/>
                    <a:pt x="6616319" y="8195056"/>
                    <a:pt x="7405116" y="7407021"/>
                  </a:cubicBezTo>
                  <a:cubicBezTo>
                    <a:pt x="8194422" y="6618477"/>
                    <a:pt x="8629015" y="5569839"/>
                    <a:pt x="8629015" y="4454525"/>
                  </a:cubicBezTo>
                  <a:cubicBezTo>
                    <a:pt x="8629015" y="3339465"/>
                    <a:pt x="8194548" y="2291080"/>
                    <a:pt x="7405497" y="1502537"/>
                  </a:cubicBezTo>
                  <a:cubicBezTo>
                    <a:pt x="6616827" y="714121"/>
                    <a:pt x="5568823" y="280035"/>
                    <a:pt x="4454525" y="28003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6"/>
          <p:cNvSpPr txBox="1"/>
          <p:nvPr/>
        </p:nvSpPr>
        <p:spPr>
          <a:xfrm>
            <a:off x="8682542" y="6418125"/>
            <a:ext cx="87288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13"/>
              <a:buFont typeface="Arial"/>
              <a:buNone/>
            </a:pPr>
            <a:r>
              <a:rPr b="1" lang="en-US" sz="531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Escuela Técnica El Pinar</a:t>
            </a:r>
            <a:r>
              <a:rPr b="1" i="0" lang="en-US" sz="5313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6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91" name="Google Shape;91;p6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92" name="Google Shape;92;p6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3" name="Google Shape;93;p6"/>
            <p:cNvSpPr txBox="1"/>
            <p:nvPr/>
          </p:nvSpPr>
          <p:spPr>
            <a:xfrm>
              <a:off x="154627" y="397644"/>
              <a:ext cx="6297289" cy="689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6"/>
          <p:cNvSpPr txBox="1"/>
          <p:nvPr/>
        </p:nvSpPr>
        <p:spPr>
          <a:xfrm>
            <a:off x="8530442" y="6063096"/>
            <a:ext cx="8728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13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6" title="Logo escolar utu pinar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95225" y="2436798"/>
            <a:ext cx="2998700" cy="27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6" title="FOTO UTU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3475" y="1902600"/>
            <a:ext cx="5488374" cy="49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 txBox="1"/>
          <p:nvPr/>
        </p:nvSpPr>
        <p:spPr>
          <a:xfrm>
            <a:off x="1293601" y="685429"/>
            <a:ext cx="8136831" cy="848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53"/>
              <a:buFont typeface="Arial"/>
              <a:buNone/>
            </a:pPr>
            <a:r>
              <a:rPr b="1" i="0" lang="en-US" sz="4953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La Escuela que tenemos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7"/>
          <p:cNvSpPr txBox="1"/>
          <p:nvPr/>
        </p:nvSpPr>
        <p:spPr>
          <a:xfrm>
            <a:off x="1293596" y="3030438"/>
            <a:ext cx="10449000" cy="27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lang="en-US" sz="3259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468 </a:t>
            </a:r>
            <a:r>
              <a:rPr b="1" i="0" lang="en-US" sz="3259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Estudiantes</a:t>
            </a:r>
            <a:endParaRPr b="1" i="0" sz="3259" u="none" cap="none" strike="noStrike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60"/>
              <a:buFont typeface="Arial"/>
              <a:buNone/>
            </a:pPr>
            <a:r>
              <a:rPr b="1" lang="en-US" sz="3259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4 adscriptos referentes turno 1 (2),3 y 4.</a:t>
            </a:r>
            <a:endParaRPr b="1" sz="3259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60"/>
              <a:buFont typeface="Arial"/>
              <a:buNone/>
            </a:pPr>
            <a:r>
              <a:rPr b="1" lang="en-US" sz="3259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Asistentes Deporte, Informáticos, Ciencias.</a:t>
            </a:r>
            <a:endParaRPr b="1" sz="3259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t/>
            </a:r>
            <a:endParaRPr b="1" sz="416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3" name="Google Shape;103;p7"/>
          <p:cNvSpPr txBox="1"/>
          <p:nvPr/>
        </p:nvSpPr>
        <p:spPr>
          <a:xfrm>
            <a:off x="1293600" y="5001575"/>
            <a:ext cx="14700000" cy="20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t/>
            </a:r>
            <a:endParaRPr b="1" i="1" sz="3559">
              <a:solidFill>
                <a:srgbClr val="FF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1" lang="en-US" sz="3559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La escuela que ofreceremos </a:t>
            </a:r>
            <a:r>
              <a:rPr b="1" lang="en-US" sz="3559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b="1" i="0" lang="en-US" sz="3559" u="none" cap="none" strike="noStrike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Ofert</a:t>
            </a:r>
            <a:r>
              <a:rPr b="1" lang="en-US" sz="3559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a Educativa 2026:</a:t>
            </a:r>
            <a:r>
              <a:rPr b="1" lang="en-US" sz="3559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EBI, BT Tecnologías de la Inform, Gestión y Adm, Deporte y Recreación.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7"/>
          <p:cNvSpPr txBox="1"/>
          <p:nvPr/>
        </p:nvSpPr>
        <p:spPr>
          <a:xfrm>
            <a:off x="1293600" y="1993313"/>
            <a:ext cx="14248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lang="en-US" sz="4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Dirección escolar: Prof. Sussi Soutullo</a:t>
            </a:r>
            <a:endParaRPr b="1" i="0" sz="4160" u="none" cap="none" strike="noStrike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5" name="Google Shape;105;p7"/>
          <p:cNvSpPr txBox="1"/>
          <p:nvPr/>
        </p:nvSpPr>
        <p:spPr>
          <a:xfrm>
            <a:off x="1908004" y="6536974"/>
            <a:ext cx="16380000" cy="15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t/>
            </a:r>
            <a:endParaRPr b="1" sz="416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t/>
            </a:r>
            <a:endParaRPr b="1" sz="416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6" name="Google Shape;106;p7"/>
          <p:cNvSpPr txBox="1"/>
          <p:nvPr/>
        </p:nvSpPr>
        <p:spPr>
          <a:xfrm>
            <a:off x="1293604" y="7407260"/>
            <a:ext cx="13826400" cy="13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lang="en-US" sz="3259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EBI: 97 % promoción (desde 2023 7º y 8º)</a:t>
            </a:r>
            <a:endParaRPr b="1" sz="3259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lang="en-US" sz="3259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EMS: 79% promoción (1º generación desde 2022-2024)</a:t>
            </a:r>
            <a:r>
              <a:rPr b="1" lang="en-US" sz="4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b="1" sz="416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07" name="Google Shape;107;p7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108" name="Google Shape;108;p7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09" name="Google Shape;109;p7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0" name="Google Shape;110;p7"/>
            <p:cNvSpPr txBox="1"/>
            <p:nvPr/>
          </p:nvSpPr>
          <p:spPr>
            <a:xfrm>
              <a:off x="154627" y="397644"/>
              <a:ext cx="6297289" cy="689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/>
          <p:nvPr/>
        </p:nvSpPr>
        <p:spPr>
          <a:xfrm>
            <a:off x="1170400" y="1446250"/>
            <a:ext cx="16130700" cy="9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rPr b="1" lang="en-US" sz="46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Acompañamiento continuidad trayectoria          educativa: </a:t>
            </a:r>
            <a:r>
              <a:rPr b="1" i="1" lang="en-US" sz="43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“Dejamos nuestra huella”. </a:t>
            </a:r>
            <a:endParaRPr b="1" i="1" sz="43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rPr b="1" i="1" lang="en-US" sz="46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- </a:t>
            </a:r>
            <a:r>
              <a:rPr b="1" lang="en-US" sz="46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r>
              <a:rPr b="1" lang="en-US" sz="33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ctividades integración EBI: integración entre UC Eintergrupales tendiendo puentes entre EMB y EMS.</a:t>
            </a:r>
            <a:endParaRPr b="1" sz="33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439928" lvl="0" marL="45720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E4194"/>
              </a:buClr>
              <a:buSzPts val="3328"/>
              <a:buFont typeface="Quicksand"/>
              <a:buChar char="-"/>
            </a:pPr>
            <a:r>
              <a:rPr b="1" lang="en-US" sz="33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Intergrupalidad: “atravesando paredes del aula”, la extensión pedagógica recreativa.</a:t>
            </a:r>
            <a:endParaRPr b="1" sz="33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439928" lvl="0" marL="45720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E4194"/>
              </a:buClr>
              <a:buSzPts val="3328"/>
              <a:buFont typeface="Quicksand"/>
              <a:buChar char="-"/>
            </a:pPr>
            <a:r>
              <a:rPr b="1" lang="en-US" sz="33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Los desafíos de la nivelación 2ºBT: la navegabilidad desde 1ºEMS , 90% de continuidad en 2ºBT.</a:t>
            </a:r>
            <a:endParaRPr b="1" sz="33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439928" lvl="0" marL="45720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E4194"/>
              </a:buClr>
              <a:buSzPts val="3328"/>
              <a:buFont typeface="Quicksand"/>
              <a:buChar char="-"/>
            </a:pPr>
            <a:r>
              <a:rPr b="1" lang="en-US" sz="33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Proyecto Ceilab aplicado.</a:t>
            </a:r>
            <a:endParaRPr b="1" sz="33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439928" lvl="0" marL="45720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E4194"/>
              </a:buClr>
              <a:buSzPts val="3328"/>
              <a:buFont typeface="Quicksand"/>
              <a:buChar char="-"/>
            </a:pPr>
            <a:r>
              <a:rPr b="1" lang="en-US" sz="33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Proyecto 360: la recreación, el bienestar integral del estudiante.</a:t>
            </a:r>
            <a:endParaRPr b="1" sz="33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439928" lvl="0" marL="45720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E4194"/>
              </a:buClr>
              <a:buSzPts val="3328"/>
              <a:buFont typeface="Quicksand"/>
              <a:buChar char="-"/>
            </a:pPr>
            <a:r>
              <a:rPr b="1" lang="en-US" sz="33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Acondicionamiento de patio interior abierto: el desafío del espacio físico escolar. </a:t>
            </a:r>
            <a:endParaRPr b="1" sz="33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16" name="Google Shape;116;p8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117" name="Google Shape;117;p8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18" name="Google Shape;118;p8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9" name="Google Shape;119;p8"/>
            <p:cNvSpPr txBox="1"/>
            <p:nvPr/>
          </p:nvSpPr>
          <p:spPr>
            <a:xfrm>
              <a:off x="154627" y="397644"/>
              <a:ext cx="6297300" cy="74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0" name="Google Shape;120;p8" title="3b6551f0-de76-4618-acfa-6f517317fab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64275" y="1065950"/>
            <a:ext cx="3701852" cy="21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8" title="f615ef54-60c4-40af-ae8a-d7f8d09d1d93 (1)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68300" y="7150675"/>
            <a:ext cx="3707400" cy="19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/>
          <p:nvPr/>
        </p:nvSpPr>
        <p:spPr>
          <a:xfrm>
            <a:off x="1382300" y="2010200"/>
            <a:ext cx="14657400" cy="80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63"/>
              <a:buFont typeface="Arial"/>
              <a:buNone/>
            </a:pPr>
            <a:r>
              <a:rPr b="1" i="0" lang="en-US" sz="3763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Hacia dónde queremos ir:</a:t>
            </a:r>
            <a:endParaRPr b="1" sz="37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63"/>
              <a:buFont typeface="Arial"/>
              <a:buNone/>
            </a:pPr>
            <a:r>
              <a:rPr b="1" lang="en-US" sz="37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Continuar el proceso de dejar huella: ampliamos nuestra escuela. </a:t>
            </a:r>
            <a:endParaRPr b="1" sz="37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63"/>
              <a:buFont typeface="Arial"/>
              <a:buNone/>
            </a:pPr>
            <a:r>
              <a:rPr b="1" lang="en-US" sz="37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Acompañar las trayectorias educativas, el estudiante como protagonista.</a:t>
            </a:r>
            <a:endParaRPr b="1" sz="37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63"/>
              <a:buFont typeface="Arial"/>
              <a:buNone/>
            </a:pPr>
            <a:r>
              <a:rPr b="1" lang="en-US" sz="37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Sostener y reforzar proyectos integrados desde la Tecnología de la Información, la Recreación, el aporte de la Gestión y organización y el aprovechamiento del centro como         espacio inclusivo: </a:t>
            </a:r>
            <a:endParaRPr b="1" sz="37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63"/>
              <a:buFont typeface="Arial"/>
              <a:buNone/>
            </a:pPr>
            <a:r>
              <a:rPr b="1" lang="en-US" sz="37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“La huella híbrida”…</a:t>
            </a:r>
            <a:r>
              <a:rPr b="1" lang="en-US" sz="45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b="1" i="1" lang="en-US" sz="45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en la escuela</a:t>
            </a:r>
            <a:r>
              <a:rPr b="1" lang="en-US" sz="45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…  </a:t>
            </a:r>
            <a:endParaRPr b="1" sz="45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27" name="Google Shape;127;p9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128" name="Google Shape;128;p9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29" name="Google Shape;129;p9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0" name="Google Shape;130;p9"/>
            <p:cNvSpPr txBox="1"/>
            <p:nvPr/>
          </p:nvSpPr>
          <p:spPr>
            <a:xfrm>
              <a:off x="154627" y="397644"/>
              <a:ext cx="6297289" cy="689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1" name="Google Shape;131;p9" title="foto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27675" y="6998575"/>
            <a:ext cx="3160324" cy="37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