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Quicksan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3" roundtripDataSignature="AMtx7mihGO/W6/MKzIyaw35J2EtViE/I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icksand-regular.fntdata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font" Target="fonts/Quicksa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7032960" y="4135052"/>
            <a:ext cx="8024447" cy="1895447"/>
            <a:chOff x="115706" y="-104775"/>
            <a:chExt cx="10699262" cy="2527263"/>
          </a:xfrm>
        </p:grpSpPr>
        <p:cxnSp>
          <p:nvCxnSpPr>
            <p:cNvPr id="85" name="Google Shape;85;p5"/>
            <p:cNvCxnSpPr/>
            <p:nvPr/>
          </p:nvCxnSpPr>
          <p:spPr>
            <a:xfrm>
              <a:off x="115706" y="121479"/>
              <a:ext cx="0" cy="2179529"/>
            </a:xfrm>
            <a:prstGeom prst="straightConnector1">
              <a:avLst/>
            </a:prstGeom>
            <a:noFill/>
            <a:ln cap="flat" cmpd="sng" w="2314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6" name="Google Shape;86;p5"/>
            <p:cNvSpPr txBox="1"/>
            <p:nvPr/>
          </p:nvSpPr>
          <p:spPr>
            <a:xfrm>
              <a:off x="588854" y="-104775"/>
              <a:ext cx="10226114" cy="2527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82"/>
                <a:buFont typeface="Arial"/>
                <a:buNone/>
              </a:pPr>
              <a:r>
                <a:rPr b="1" i="0" lang="en-US" sz="5682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Presentación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79"/>
                <a:buFont typeface="Arial"/>
                <a:buNone/>
              </a:pPr>
              <a:r>
                <a:rPr b="1" i="0" lang="en-US" sz="5379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por Escuelas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5"/>
          <p:cNvSpPr/>
          <p:nvPr/>
        </p:nvSpPr>
        <p:spPr>
          <a:xfrm>
            <a:off x="2829107" y="3691850"/>
            <a:ext cx="3592897" cy="2338649"/>
          </a:xfrm>
          <a:custGeom>
            <a:rect b="b" l="l" r="r" t="t"/>
            <a:pathLst>
              <a:path extrusionOk="0" h="2338649" w="3592897">
                <a:moveTo>
                  <a:pt x="0" y="0"/>
                </a:moveTo>
                <a:lnTo>
                  <a:pt x="3592897" y="0"/>
                </a:lnTo>
                <a:lnTo>
                  <a:pt x="3592897" y="2338649"/>
                </a:lnTo>
                <a:lnTo>
                  <a:pt x="0" y="2338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5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89" name="Google Shape;89;p5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90" name="Google Shape;90;p5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1" name="Google Shape;91;p5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6"/>
          <p:cNvCxnSpPr/>
          <p:nvPr/>
        </p:nvCxnSpPr>
        <p:spPr>
          <a:xfrm>
            <a:off x="8105916" y="4524507"/>
            <a:ext cx="0" cy="1614788"/>
          </a:xfrm>
          <a:prstGeom prst="straightConnector1">
            <a:avLst/>
          </a:prstGeom>
          <a:noFill/>
          <a:ln cap="flat" cmpd="sng" w="171450">
            <a:solidFill>
              <a:srgbClr val="0E419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7" name="Google Shape;97;p6"/>
          <p:cNvGrpSpPr/>
          <p:nvPr/>
        </p:nvGrpSpPr>
        <p:grpSpPr>
          <a:xfrm>
            <a:off x="47232" y="1065014"/>
            <a:ext cx="8025505" cy="7664172"/>
            <a:chOff x="-210012" y="0"/>
            <a:chExt cx="9329074" cy="8909050"/>
          </a:xfrm>
        </p:grpSpPr>
        <p:sp>
          <p:nvSpPr>
            <p:cNvPr id="98" name="Google Shape;98;p6"/>
            <p:cNvSpPr/>
            <p:nvPr/>
          </p:nvSpPr>
          <p:spPr>
            <a:xfrm>
              <a:off x="-210012" y="2402"/>
              <a:ext cx="9329074" cy="8904246"/>
            </a:xfrm>
            <a:custGeom>
              <a:rect b="b" l="l" r="r" t="t"/>
              <a:pathLst>
                <a:path extrusionOk="0" h="8904246" w="9329074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63863" y="263805"/>
              <a:ext cx="8781323" cy="8381440"/>
            </a:xfrm>
            <a:custGeom>
              <a:rect b="b" l="l" r="r" t="t"/>
              <a:pathLst>
                <a:path extrusionOk="0" h="8381440" w="8781323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0" y="0"/>
              <a:ext cx="8909050" cy="8909050"/>
            </a:xfrm>
            <a:custGeom>
              <a:rect b="b" l="l" r="r" t="t"/>
              <a:pathLst>
                <a:path extrusionOk="0" h="8909050" w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6"/>
          <p:cNvSpPr txBox="1"/>
          <p:nvPr/>
        </p:nvSpPr>
        <p:spPr>
          <a:xfrm>
            <a:off x="8530442" y="4801850"/>
            <a:ext cx="87288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531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Escuela Técnica Colonia Nicolich.</a:t>
            </a:r>
            <a:endParaRPr b="1" sz="531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531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Anexo “Liceo Aeroparque”</a:t>
            </a:r>
            <a:endParaRPr b="1" sz="531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531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Anexo “Fé y Alegría”</a:t>
            </a:r>
            <a:endParaRPr b="1" sz="531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02" name="Google Shape;102;p6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03" name="Google Shape;103;p6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04" name="Google Shape;104;p6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5" name="Google Shape;105;p6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6" name="Google Shape;10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362" y="3293752"/>
            <a:ext cx="5706307" cy="3206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/>
        </p:nvSpPr>
        <p:spPr>
          <a:xfrm>
            <a:off x="1293601" y="685429"/>
            <a:ext cx="8136831" cy="848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53"/>
              <a:buFont typeface="Arial"/>
              <a:buNone/>
            </a:pPr>
            <a:r>
              <a:rPr b="1" i="0" lang="en-US" sz="495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La Escuela que tenemos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1534146" y="3242088"/>
            <a:ext cx="10449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Cantidad de Estudiantes:  </a:t>
            </a:r>
            <a:r>
              <a:rPr b="1"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379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1534150" y="4430025"/>
            <a:ext cx="16380000" cy="42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Oferta Educativa 2026</a:t>
            </a:r>
            <a:endParaRPr b="1" i="0" sz="416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Nivel I: FPB Diseño de Muebles, E.B.I. y Rumbo.</a:t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Nivel II: BT Gestión y Adm, Deporte y Rec, BTP Estética y Gastr.</a:t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1638925" y="2116175"/>
            <a:ext cx="123513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Dir. Adriana Barrios.  Sudir. Rosana</a:t>
            </a:r>
            <a:r>
              <a:rPr b="1"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Hernández</a:t>
            </a: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1416579" y="7119237"/>
            <a:ext cx="16380000" cy="2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Figuras de acompañamiento con las que cuenta el centro: </a:t>
            </a:r>
            <a:r>
              <a:rPr b="1"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Prof. Adsriptos, Educadores, Plan Avanza, DOA, Equipos Multidisc.</a:t>
            </a:r>
            <a:r>
              <a:rPr b="0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0" i="0" sz="416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1638929" y="9101735"/>
            <a:ext cx="13826400" cy="15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Indicadores de aprobación por nivel educativo:</a:t>
            </a:r>
            <a:endParaRPr b="1" i="0" sz="416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17" name="Google Shape;117;p7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18" name="Google Shape;118;p7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19" name="Google Shape;119;p7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0" name="Google Shape;120;p7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/>
        </p:nvSpPr>
        <p:spPr>
          <a:xfrm>
            <a:off x="705400" y="1939825"/>
            <a:ext cx="14695800" cy="15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i="0" lang="en-US" sz="4628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Nuestros escenarios de trabajo</a:t>
            </a:r>
            <a:endParaRPr b="1" i="0" sz="4628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-Programa “Aprender Todos” con Plan Ceibal.</a:t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-Programa “Conversation Class” con Plan Ceibal.</a:t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-Club de Ciencias y su Proyecto de relevamiento de flora y fauna y estudio de calidad del agua de la cañada ubicada en predio detrás del centro escolar.</a:t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-Proyecto “Futuro Parque Natural Lineal”.</a:t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t/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t/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t/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t/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t/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t/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t/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t/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27" name="Google Shape;127;p8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28" name="Google Shape;128;p8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9" name="Google Shape;129;p8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/>
        </p:nvSpPr>
        <p:spPr>
          <a:xfrm>
            <a:off x="926625" y="1175650"/>
            <a:ext cx="14327400" cy="9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456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Hacia dónde queremos ir</a:t>
            </a:r>
            <a:endParaRPr b="1" i="0" sz="4563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9144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-Fortalecer y promover la informática y la   </a:t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9144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 robótica.</a:t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9144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-Fortalecer y promover el arte,  la lengua española y </a:t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9144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 segundas lenguas.</a:t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9144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-Fortalecer y promover las ciencias.</a:t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9144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-Continuar el Abordaje de las dificultades de aprendizaje con profesionalización docente.</a:t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9144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-Promover el trabajo en la comunidad para aumentar nuestra oferta educativa.</a:t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) </a:t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sz="45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36" name="Google Shape;136;p9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37" name="Google Shape;137;p9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8" name="Google Shape;138;p9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