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</p:sldIdLst>
  <p:sldSz cy="10287000" cx="18288000"/>
  <p:notesSz cx="6858000" cy="9144000"/>
  <p:embeddedFontLst>
    <p:embeddedFont>
      <p:font typeface="Quicksand"/>
      <p:regular r:id="rId12"/>
      <p:bold r:id="rId13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  <p:ext uri="GoogleSlidesCustomDataVersion2">
      <go:slidesCustomData xmlns:go="http://customooxmlschemas.google.com/" r:id="rId14" roundtripDataSignature="AMtx7miIS8uK3gjpDV75Lit8NXI0dr6zY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font" Target="fonts/Quicksand-bold.fntdata"/><Relationship Id="rId12" Type="http://schemas.openxmlformats.org/officeDocument/2006/relationships/font" Target="fonts/Quicksand-regular.fntdata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customschemas.google.com/relationships/presentationmetadata" Target="meta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82" name="Google Shape;82;p6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94" name="Google Shape;94;p7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08" name="Google Shape;108;p8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g36cc5319da9_1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17" name="Google Shape;117;g36cc5319da9_1_0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26" name="Google Shape;126;p9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g38d9ec11d3f_0_0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5" name="Google Shape;135;g38d9ec11d3f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11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11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" name="Google Shape;14;p11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20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20"/>
          <p:cNvSpPr txBox="1"/>
          <p:nvPr>
            <p:ph idx="1" type="body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20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20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20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21"/>
          <p:cNvSpPr txBox="1"/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21"/>
          <p:cNvSpPr txBox="1"/>
          <p:nvPr>
            <p:ph idx="1" type="body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21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21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21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12"/>
          <p:cNvSpPr txBox="1"/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12"/>
          <p:cNvSpPr txBox="1"/>
          <p:nvPr>
            <p:ph idx="1"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18" name="Google Shape;18;p12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12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12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13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13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4" name="Google Shape;24;p13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13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13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14"/>
          <p:cNvSpPr txBox="1"/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b="1" sz="4000" cap="none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14"/>
          <p:cNvSpPr txBox="1"/>
          <p:nvPr>
            <p:ph idx="1" type="body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30" name="Google Shape;30;p14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14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14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15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15"/>
          <p:cNvSpPr txBox="1"/>
          <p:nvPr>
            <p:ph idx="1" type="body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36" name="Google Shape;36;p15"/>
          <p:cNvSpPr txBox="1"/>
          <p:nvPr>
            <p:ph idx="2" type="body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37" name="Google Shape;37;p15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15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15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16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16"/>
          <p:cNvSpPr txBox="1"/>
          <p:nvPr>
            <p:ph idx="1" type="body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3" name="Google Shape;43;p16"/>
          <p:cNvSpPr txBox="1"/>
          <p:nvPr>
            <p:ph idx="2" type="body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44" name="Google Shape;44;p16"/>
          <p:cNvSpPr txBox="1"/>
          <p:nvPr>
            <p:ph idx="3" type="body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5" name="Google Shape;45;p16"/>
          <p:cNvSpPr txBox="1"/>
          <p:nvPr>
            <p:ph idx="4" type="body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46" name="Google Shape;46;p16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16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16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7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17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17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17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8"/>
          <p:cNvSpPr txBox="1"/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18"/>
          <p:cNvSpPr txBox="1"/>
          <p:nvPr>
            <p:ph idx="1" type="body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indent="-381000" lvl="2" marL="1371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indent="-355600" lvl="4" marL="22860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indent="-355600" lvl="5" marL="27432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57" name="Google Shape;57;p18"/>
          <p:cNvSpPr txBox="1"/>
          <p:nvPr>
            <p:ph idx="2" type="body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58" name="Google Shape;58;p18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18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8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9"/>
          <p:cNvSpPr txBox="1"/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9"/>
          <p:cNvSpPr/>
          <p:nvPr>
            <p:ph idx="2" type="pic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9"/>
          <p:cNvSpPr txBox="1"/>
          <p:nvPr>
            <p:ph idx="1" type="body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65" name="Google Shape;65;p19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9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9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0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p10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06400" lvl="1" marL="91440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10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10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10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3.png"/><Relationship Id="rId4" Type="http://schemas.openxmlformats.org/officeDocument/2006/relationships/image" Target="../media/image1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3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3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3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3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D9D9D9"/>
        </a:solidFill>
      </p:bgPr>
    </p:bg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4" name="Google Shape;84;p6"/>
          <p:cNvCxnSpPr/>
          <p:nvPr/>
        </p:nvCxnSpPr>
        <p:spPr>
          <a:xfrm>
            <a:off x="8105916" y="4524507"/>
            <a:ext cx="0" cy="1614788"/>
          </a:xfrm>
          <a:prstGeom prst="straightConnector1">
            <a:avLst/>
          </a:prstGeom>
          <a:noFill/>
          <a:ln cap="flat" cmpd="sng" w="171450">
            <a:solidFill>
              <a:srgbClr val="0E4194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85" name="Google Shape;85;p6"/>
          <p:cNvSpPr txBox="1"/>
          <p:nvPr/>
        </p:nvSpPr>
        <p:spPr>
          <a:xfrm>
            <a:off x="8530451" y="4801850"/>
            <a:ext cx="9757500" cy="874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40015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313"/>
              <a:buFont typeface="Arial"/>
              <a:buNone/>
            </a:pPr>
            <a:r>
              <a:rPr b="1" lang="en-US" sz="5682">
                <a:solidFill>
                  <a:srgbClr val="0E4194"/>
                </a:solidFill>
                <a:latin typeface="Quicksand"/>
                <a:ea typeface="Quicksand"/>
                <a:cs typeface="Quicksand"/>
                <a:sym typeface="Quicksand"/>
              </a:rPr>
              <a:t>Escuela Técnica Canelones</a:t>
            </a:r>
            <a:r>
              <a:rPr b="1" i="0" lang="en-US" sz="5313" u="none" cap="none" strike="noStrike">
                <a:solidFill>
                  <a:srgbClr val="0E4194"/>
                </a:solidFill>
                <a:latin typeface="Quicksand"/>
                <a:ea typeface="Quicksand"/>
                <a:cs typeface="Quicksand"/>
                <a:sym typeface="Quicksand"/>
              </a:rPr>
              <a:t>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86" name="Google Shape;86;p6"/>
          <p:cNvGrpSpPr/>
          <p:nvPr/>
        </p:nvGrpSpPr>
        <p:grpSpPr>
          <a:xfrm>
            <a:off x="11947951" y="461015"/>
            <a:ext cx="5693248" cy="1135370"/>
            <a:chOff x="25400" y="0"/>
            <a:chExt cx="7590998" cy="1513826"/>
          </a:xfrm>
        </p:grpSpPr>
        <p:sp>
          <p:nvSpPr>
            <p:cNvPr id="87" name="Google Shape;87;p6"/>
            <p:cNvSpPr/>
            <p:nvPr/>
          </p:nvSpPr>
          <p:spPr>
            <a:xfrm>
              <a:off x="5287434" y="0"/>
              <a:ext cx="2328964" cy="1513826"/>
            </a:xfrm>
            <a:custGeom>
              <a:rect b="b" l="l" r="r" t="t"/>
              <a:pathLst>
                <a:path extrusionOk="0" h="1513826" w="2328964">
                  <a:moveTo>
                    <a:pt x="0" y="0"/>
                  </a:moveTo>
                  <a:lnTo>
                    <a:pt x="2328964" y="0"/>
                  </a:lnTo>
                  <a:lnTo>
                    <a:pt x="2328964" y="1513826"/>
                  </a:lnTo>
                  <a:lnTo>
                    <a:pt x="0" y="1513826"/>
                  </a:lnTo>
                  <a:lnTo>
                    <a:pt x="0" y="0"/>
                  </a:lnTo>
                  <a:close/>
                </a:path>
              </a:pathLst>
            </a:custGeom>
            <a:blipFill rotWithShape="1">
              <a:blip r:embed="rId3">
                <a:alphaModFix/>
              </a:blip>
              <a:stretch>
                <a:fillRect b="0" l="0" r="0" t="0"/>
              </a:stretch>
            </a:blipFill>
            <a:ln>
              <a:noFill/>
            </a:ln>
          </p:spPr>
        </p:sp>
        <p:cxnSp>
          <p:nvCxnSpPr>
            <p:cNvPr id="88" name="Google Shape;88;p6"/>
            <p:cNvCxnSpPr/>
            <p:nvPr/>
          </p:nvCxnSpPr>
          <p:spPr>
            <a:xfrm>
              <a:off x="25400" y="278652"/>
              <a:ext cx="0" cy="956522"/>
            </a:xfrm>
            <a:prstGeom prst="straightConnector1">
              <a:avLst/>
            </a:prstGeom>
            <a:noFill/>
            <a:ln cap="flat" cmpd="sng" w="50800">
              <a:solidFill>
                <a:srgbClr val="0E4194"/>
              </a:solidFill>
              <a:prstDash val="solid"/>
              <a:round/>
              <a:headEnd len="sm" w="sm" type="none"/>
              <a:tailEnd len="sm" w="sm" type="none"/>
            </a:ln>
          </p:spPr>
        </p:cxnSp>
        <p:sp>
          <p:nvSpPr>
            <p:cNvPr id="89" name="Google Shape;89;p6"/>
            <p:cNvSpPr txBox="1"/>
            <p:nvPr/>
          </p:nvSpPr>
          <p:spPr>
            <a:xfrm>
              <a:off x="154627" y="397644"/>
              <a:ext cx="6297289" cy="68996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marR="0" rtl="0" algn="l">
                <a:lnSpc>
                  <a:spcPct val="140052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513"/>
                <a:buFont typeface="Arial"/>
                <a:buNone/>
              </a:pPr>
              <a:r>
                <a:rPr b="1" i="0" lang="en-US" sz="1513" u="none" cap="none" strike="noStrike">
                  <a:solidFill>
                    <a:srgbClr val="0E4194"/>
                  </a:solidFill>
                  <a:latin typeface="Quicksand"/>
                  <a:ea typeface="Quicksand"/>
                  <a:cs typeface="Quicksand"/>
                  <a:sym typeface="Quicksand"/>
                </a:rPr>
                <a:t>Encuentros</a:t>
              </a:r>
              <a:r>
                <a:rPr b="0" i="0" lang="en-US" sz="1513" u="none" cap="none" strike="noStrike">
                  <a:solidFill>
                    <a:srgbClr val="0E4194"/>
                  </a:solidFill>
                  <a:latin typeface="Quicksand"/>
                  <a:ea typeface="Quicksand"/>
                  <a:cs typeface="Quicksand"/>
                  <a:sym typeface="Quicksand"/>
                </a:rPr>
                <a:t> que</a:t>
              </a:r>
              <a:r>
                <a:rPr b="1" i="0" lang="en-US" sz="1513" u="none" cap="none" strike="noStrike">
                  <a:solidFill>
                    <a:srgbClr val="0E4194"/>
                  </a:solidFill>
                  <a:latin typeface="Quicksand"/>
                  <a:ea typeface="Quicksand"/>
                  <a:cs typeface="Quicksand"/>
                  <a:sym typeface="Quicksand"/>
                </a:rPr>
                <a:t> cuentan</a:t>
              </a:r>
              <a:r>
                <a:rPr b="0" i="0" lang="en-US" sz="1513" u="none" cap="none" strike="noStrike">
                  <a:solidFill>
                    <a:srgbClr val="0E4194"/>
                  </a:solidFill>
                  <a:latin typeface="Quicksand"/>
                  <a:ea typeface="Quicksand"/>
                  <a:cs typeface="Quicksand"/>
                  <a:sym typeface="Quicksand"/>
                </a:rPr>
                <a:t>:</a:t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indent="0" lvl="0" marL="0" marR="0" rtl="0" algn="l">
                <a:lnSpc>
                  <a:spcPct val="140052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513"/>
                <a:buFont typeface="Arial"/>
                <a:buNone/>
              </a:pPr>
              <a:r>
                <a:rPr b="1" i="0" lang="en-US" sz="1513" u="none" cap="none" strike="noStrike">
                  <a:solidFill>
                    <a:srgbClr val="0E4194"/>
                  </a:solidFill>
                  <a:latin typeface="Quicksand"/>
                  <a:ea typeface="Quicksand"/>
                  <a:cs typeface="Quicksand"/>
                  <a:sym typeface="Quicksand"/>
                </a:rPr>
                <a:t>UTU presenta su propuesta Regional por Escuela</a:t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90" name="Google Shape;90;p6"/>
          <p:cNvSpPr txBox="1"/>
          <p:nvPr/>
        </p:nvSpPr>
        <p:spPr>
          <a:xfrm>
            <a:off x="8530442" y="6063096"/>
            <a:ext cx="8728800" cy="648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40018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13"/>
              <a:buFont typeface="Arial"/>
              <a:buNone/>
            </a:pPr>
            <a:r>
              <a:rPr b="1" lang="en-US" sz="4213">
                <a:solidFill>
                  <a:srgbClr val="0E4194"/>
                </a:solidFill>
                <a:latin typeface="Quicksand"/>
                <a:ea typeface="Quicksand"/>
                <a:cs typeface="Quicksand"/>
                <a:sym typeface="Quicksand"/>
              </a:rPr>
              <a:t>Anexos:   Cerrillos </a:t>
            </a:r>
            <a:endParaRPr b="1" i="0" sz="1400" u="none" cap="none" strike="noStrike">
              <a:solidFill>
                <a:srgbClr val="000000"/>
              </a:solidFill>
            </a:endParaRPr>
          </a:p>
        </p:txBody>
      </p:sp>
      <p:pic>
        <p:nvPicPr>
          <p:cNvPr id="91" name="Google Shape;91;p6" title="02Utu.jpg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495150" y="1596375"/>
            <a:ext cx="6996000" cy="64710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push/>
  </p:transition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D9D9D9"/>
        </a:solidFill>
      </p:bgPr>
    </p:bg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7"/>
          <p:cNvSpPr txBox="1"/>
          <p:nvPr/>
        </p:nvSpPr>
        <p:spPr>
          <a:xfrm>
            <a:off x="891551" y="674129"/>
            <a:ext cx="8136900" cy="762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39995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953"/>
              <a:buFont typeface="Arial"/>
              <a:buNone/>
            </a:pPr>
            <a:r>
              <a:rPr b="1" i="0" lang="en-US" sz="4953" u="sng" cap="none" strike="noStrike">
                <a:solidFill>
                  <a:srgbClr val="0E4194"/>
                </a:solidFill>
                <a:latin typeface="Quicksand"/>
                <a:ea typeface="Quicksand"/>
                <a:cs typeface="Quicksand"/>
                <a:sym typeface="Quicksand"/>
              </a:rPr>
              <a:t>La Escuela que tenemos</a:t>
            </a:r>
            <a:endParaRPr b="0" i="0" sz="1400" u="sng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7" name="Google Shape;97;p7"/>
          <p:cNvSpPr txBox="1"/>
          <p:nvPr/>
        </p:nvSpPr>
        <p:spPr>
          <a:xfrm>
            <a:off x="891550" y="3600975"/>
            <a:ext cx="17074800" cy="35901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160"/>
              <a:buFont typeface="Arial"/>
              <a:buNone/>
            </a:pPr>
            <a:r>
              <a:rPr b="1" i="0" lang="en-US" sz="4160" u="sng" cap="none" strike="noStrike">
                <a:solidFill>
                  <a:srgbClr val="0E4194"/>
                </a:solidFill>
                <a:latin typeface="Quicksand"/>
                <a:ea typeface="Quicksand"/>
                <a:cs typeface="Quicksand"/>
                <a:sym typeface="Quicksand"/>
              </a:rPr>
              <a:t>Cantidad de Estudiantes</a:t>
            </a:r>
            <a:r>
              <a:rPr b="1" i="0" lang="en-US" sz="4160" u="none" cap="none" strike="noStrike">
                <a:solidFill>
                  <a:srgbClr val="0E4194"/>
                </a:solidFill>
                <a:latin typeface="Quicksand"/>
                <a:ea typeface="Quicksand"/>
                <a:cs typeface="Quicksand"/>
                <a:sym typeface="Quicksand"/>
              </a:rPr>
              <a:t>: </a:t>
            </a:r>
            <a:r>
              <a:rPr lang="en-US" sz="2800">
                <a:solidFill>
                  <a:srgbClr val="0E4194"/>
                </a:solidFill>
                <a:latin typeface="Quicksand"/>
                <a:ea typeface="Quicksand"/>
                <a:cs typeface="Quicksand"/>
                <a:sym typeface="Quicksand"/>
              </a:rPr>
              <a:t>EMB: 262 (EBI 200 - RUMBO 53 - FPB 9)</a:t>
            </a:r>
            <a:endParaRPr sz="2800">
              <a:solidFill>
                <a:srgbClr val="0E4194"/>
              </a:solidFill>
              <a:latin typeface="Quicksand"/>
              <a:ea typeface="Quicksand"/>
              <a:cs typeface="Quicksand"/>
              <a:sym typeface="Quicksand"/>
            </a:endParaRPr>
          </a:p>
          <a:p>
            <a:pPr indent="0" lvl="0" marL="0" marR="0" rtl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160"/>
              <a:buFont typeface="Arial"/>
              <a:buNone/>
            </a:pPr>
            <a:r>
              <a:rPr lang="en-US" sz="2800">
                <a:solidFill>
                  <a:srgbClr val="0E4194"/>
                </a:solidFill>
                <a:latin typeface="Quicksand"/>
                <a:ea typeface="Quicksand"/>
                <a:cs typeface="Quicksand"/>
                <a:sym typeface="Quicksand"/>
              </a:rPr>
              <a:t> EMS: 830</a:t>
            </a:r>
            <a:r>
              <a:rPr lang="en-US" sz="2800">
                <a:solidFill>
                  <a:srgbClr val="0E4194"/>
                </a:solidFill>
                <a:latin typeface="Quicksand"/>
                <a:ea typeface="Quicksand"/>
                <a:cs typeface="Quicksand"/>
                <a:sym typeface="Quicksand"/>
              </a:rPr>
              <a:t>  </a:t>
            </a:r>
            <a:r>
              <a:rPr lang="en-US" sz="2800">
                <a:solidFill>
                  <a:srgbClr val="0E4194"/>
                </a:solidFill>
                <a:latin typeface="Quicksand"/>
                <a:ea typeface="Quicksand"/>
                <a:cs typeface="Quicksand"/>
                <a:sym typeface="Quicksand"/>
              </a:rPr>
              <a:t>(BTP 260 - BT 507  -EMT 63). CTT: 181 - </a:t>
            </a:r>
            <a:r>
              <a:rPr b="1" lang="en-US" sz="2800" u="sng">
                <a:solidFill>
                  <a:srgbClr val="0E4194"/>
                </a:solidFill>
                <a:latin typeface="Quicksand"/>
                <a:ea typeface="Quicksand"/>
                <a:cs typeface="Quicksand"/>
                <a:sym typeface="Quicksand"/>
              </a:rPr>
              <a:t>Total: 1273</a:t>
            </a:r>
            <a:endParaRPr b="1" sz="2800" u="sng">
              <a:solidFill>
                <a:srgbClr val="0E4194"/>
              </a:solidFill>
              <a:latin typeface="Quicksand"/>
              <a:ea typeface="Quicksand"/>
              <a:cs typeface="Quicksand"/>
              <a:sym typeface="Quicksand"/>
            </a:endParaRPr>
          </a:p>
          <a:p>
            <a:pPr indent="0" lvl="0" marL="0" marR="0" rtl="0" algn="just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160"/>
              <a:buFont typeface="Arial"/>
              <a:buNone/>
            </a:pPr>
            <a:r>
              <a:t/>
            </a:r>
            <a:endParaRPr sz="2800">
              <a:solidFill>
                <a:srgbClr val="0E4194"/>
              </a:solidFill>
              <a:latin typeface="Quicksand"/>
              <a:ea typeface="Quicksand"/>
              <a:cs typeface="Quicksand"/>
              <a:sym typeface="Quicksand"/>
            </a:endParaRPr>
          </a:p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160"/>
              <a:buFont typeface="Arial"/>
              <a:buNone/>
            </a:pPr>
            <a:r>
              <a:t/>
            </a:r>
            <a:endParaRPr sz="3000">
              <a:solidFill>
                <a:srgbClr val="0E4194"/>
              </a:solidFill>
              <a:latin typeface="Quicksand"/>
              <a:ea typeface="Quicksand"/>
              <a:cs typeface="Quicksand"/>
              <a:sym typeface="Quicksand"/>
            </a:endParaRPr>
          </a:p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160"/>
              <a:buFont typeface="Arial"/>
              <a:buNone/>
            </a:pPr>
            <a:r>
              <a:t/>
            </a:r>
            <a:endParaRPr sz="3000">
              <a:solidFill>
                <a:srgbClr val="0E4194"/>
              </a:solidFill>
              <a:latin typeface="Quicksand"/>
              <a:ea typeface="Quicksand"/>
              <a:cs typeface="Quicksand"/>
              <a:sym typeface="Quicksand"/>
            </a:endParaRPr>
          </a:p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160"/>
              <a:buFont typeface="Arial"/>
              <a:buNone/>
            </a:pPr>
            <a:r>
              <a:t/>
            </a:r>
            <a:endParaRPr sz="3000">
              <a:solidFill>
                <a:srgbClr val="0E4194"/>
              </a:solidFill>
              <a:latin typeface="Quicksand"/>
              <a:ea typeface="Quicksand"/>
              <a:cs typeface="Quicksand"/>
              <a:sym typeface="Quicksand"/>
            </a:endParaRPr>
          </a:p>
        </p:txBody>
      </p:sp>
      <p:sp>
        <p:nvSpPr>
          <p:cNvPr id="98" name="Google Shape;98;p7"/>
          <p:cNvSpPr txBox="1"/>
          <p:nvPr/>
        </p:nvSpPr>
        <p:spPr>
          <a:xfrm>
            <a:off x="891550" y="4992275"/>
            <a:ext cx="17074800" cy="2389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160"/>
              <a:buFont typeface="Arial"/>
              <a:buNone/>
            </a:pPr>
            <a:r>
              <a:rPr b="1" i="0" lang="en-US" sz="4160" u="sng" cap="none" strike="noStrike">
                <a:solidFill>
                  <a:srgbClr val="0E4194"/>
                </a:solidFill>
                <a:latin typeface="Quicksand"/>
                <a:ea typeface="Quicksand"/>
                <a:cs typeface="Quicksand"/>
                <a:sym typeface="Quicksand"/>
              </a:rPr>
              <a:t>Oferta Educativa</a:t>
            </a:r>
            <a:r>
              <a:rPr b="1" lang="en-US" sz="4160" u="sng">
                <a:solidFill>
                  <a:srgbClr val="0E4194"/>
                </a:solidFill>
                <a:latin typeface="Quicksand"/>
                <a:ea typeface="Quicksand"/>
                <a:cs typeface="Quicksand"/>
                <a:sym typeface="Quicksand"/>
              </a:rPr>
              <a:t> </a:t>
            </a:r>
            <a:r>
              <a:rPr b="1" i="0" lang="en-US" sz="4160" u="sng" cap="none" strike="noStrike">
                <a:solidFill>
                  <a:srgbClr val="0E4194"/>
                </a:solidFill>
                <a:latin typeface="Quicksand"/>
                <a:ea typeface="Quicksand"/>
                <a:cs typeface="Quicksand"/>
                <a:sym typeface="Quicksand"/>
              </a:rPr>
              <a:t>2026:</a:t>
            </a:r>
            <a:r>
              <a:rPr b="1" lang="en-US" sz="4059">
                <a:solidFill>
                  <a:srgbClr val="0E4194"/>
                </a:solidFill>
                <a:latin typeface="Quicksand"/>
                <a:ea typeface="Quicksand"/>
                <a:cs typeface="Quicksand"/>
                <a:sym typeface="Quicksand"/>
              </a:rPr>
              <a:t> </a:t>
            </a:r>
            <a:r>
              <a:rPr lang="en-US" sz="2800">
                <a:solidFill>
                  <a:srgbClr val="0E4194"/>
                </a:solidFill>
                <a:latin typeface="Quicksand"/>
                <a:ea typeface="Quicksand"/>
                <a:cs typeface="Quicksand"/>
                <a:sym typeface="Quicksand"/>
              </a:rPr>
              <a:t>Cursos en diferentes orientaciones de Nivel I (EBI, FPB, Rumbo), Nivel II (BTP- BT: </a:t>
            </a:r>
            <a:r>
              <a:rPr b="1" lang="en-US" sz="2800" u="sng">
                <a:solidFill>
                  <a:srgbClr val="0E4194"/>
                </a:solidFill>
                <a:latin typeface="Quicksand"/>
                <a:ea typeface="Quicksand"/>
                <a:cs typeface="Quicksand"/>
                <a:sym typeface="Quicksand"/>
              </a:rPr>
              <a:t>Innovación </a:t>
            </a:r>
            <a:r>
              <a:rPr b="1" lang="en-US" sz="2800" u="sng">
                <a:solidFill>
                  <a:srgbClr val="0E4194"/>
                </a:solidFill>
                <a:latin typeface="Quicksand"/>
                <a:ea typeface="Quicksand"/>
                <a:cs typeface="Quicksand"/>
                <a:sym typeface="Quicksand"/>
              </a:rPr>
              <a:t>BT-Ciencias y Laboratorio</a:t>
            </a:r>
            <a:r>
              <a:rPr lang="en-US" sz="2800">
                <a:solidFill>
                  <a:srgbClr val="0E4194"/>
                </a:solidFill>
                <a:latin typeface="Quicksand"/>
                <a:ea typeface="Quicksand"/>
                <a:cs typeface="Quicksand"/>
                <a:sym typeface="Quicksand"/>
              </a:rPr>
              <a:t>)</a:t>
            </a:r>
            <a:r>
              <a:rPr lang="en-US" sz="2800">
                <a:solidFill>
                  <a:srgbClr val="0E4194"/>
                </a:solidFill>
                <a:latin typeface="Quicksand"/>
                <a:ea typeface="Quicksand"/>
                <a:cs typeface="Quicksand"/>
                <a:sym typeface="Quicksand"/>
              </a:rPr>
              <a:t>, Nivel III (CTT)</a:t>
            </a:r>
            <a:r>
              <a:rPr lang="en-US" sz="2860">
                <a:solidFill>
                  <a:srgbClr val="0E4194"/>
                </a:solidFill>
                <a:latin typeface="Quicksand"/>
                <a:ea typeface="Quicksand"/>
                <a:cs typeface="Quicksand"/>
                <a:sym typeface="Quicksand"/>
              </a:rPr>
              <a:t> y </a:t>
            </a:r>
            <a:r>
              <a:rPr b="1" lang="en-US" sz="2860" u="sng">
                <a:solidFill>
                  <a:srgbClr val="0E4194"/>
                </a:solidFill>
                <a:latin typeface="Quicksand"/>
                <a:ea typeface="Quicksand"/>
                <a:cs typeface="Quicksand"/>
                <a:sym typeface="Quicksand"/>
              </a:rPr>
              <a:t>Especialización</a:t>
            </a:r>
            <a:r>
              <a:rPr b="1" lang="en-US" sz="2860" u="sng">
                <a:solidFill>
                  <a:srgbClr val="0E4194"/>
                </a:solidFill>
                <a:latin typeface="Quicksand"/>
                <a:ea typeface="Quicksand"/>
                <a:cs typeface="Quicksand"/>
                <a:sym typeface="Quicksand"/>
              </a:rPr>
              <a:t> Terciaria en Comercio </a:t>
            </a:r>
            <a:r>
              <a:rPr b="1" lang="en-US" sz="2860" u="sng">
                <a:solidFill>
                  <a:srgbClr val="0E4194"/>
                </a:solidFill>
                <a:latin typeface="Quicksand"/>
                <a:ea typeface="Quicksand"/>
                <a:cs typeface="Quicksand"/>
                <a:sym typeface="Quicksand"/>
              </a:rPr>
              <a:t>Exterior</a:t>
            </a:r>
            <a:r>
              <a:rPr b="1" lang="en-US" sz="2860" u="sng">
                <a:solidFill>
                  <a:srgbClr val="0E4194"/>
                </a:solidFill>
                <a:latin typeface="Quicksand"/>
                <a:ea typeface="Quicksand"/>
                <a:cs typeface="Quicksand"/>
                <a:sym typeface="Quicksand"/>
              </a:rPr>
              <a:t> </a:t>
            </a:r>
            <a:r>
              <a:rPr b="1" lang="en-US" sz="2860">
                <a:solidFill>
                  <a:srgbClr val="0E4194"/>
                </a:solidFill>
                <a:latin typeface="Quicksand"/>
                <a:ea typeface="Quicksand"/>
                <a:cs typeface="Quicksand"/>
                <a:sym typeface="Quicksand"/>
              </a:rPr>
              <a:t>.  </a:t>
            </a:r>
            <a:r>
              <a:rPr b="1" lang="en-US" sz="2860" u="sng">
                <a:solidFill>
                  <a:srgbClr val="0E4194"/>
                </a:solidFill>
                <a:latin typeface="Quicksand"/>
                <a:ea typeface="Quicksand"/>
                <a:cs typeface="Quicksand"/>
                <a:sym typeface="Quicksand"/>
              </a:rPr>
              <a:t>Total:  67 grupos, y dos sujetos a inscripción</a:t>
            </a:r>
            <a:endParaRPr b="1" sz="200" u="sng">
              <a:solidFill>
                <a:schemeClr val="dk1"/>
              </a:solidFill>
              <a:latin typeface="Quicksand"/>
              <a:ea typeface="Quicksand"/>
              <a:cs typeface="Quicksand"/>
              <a:sym typeface="Quicksand"/>
            </a:endParaRPr>
          </a:p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160"/>
              <a:buFont typeface="Arial"/>
              <a:buNone/>
            </a:pPr>
            <a:r>
              <a:t/>
            </a:r>
            <a:endParaRPr b="1" sz="4160">
              <a:solidFill>
                <a:srgbClr val="0E4194"/>
              </a:solidFill>
              <a:latin typeface="Quicksand"/>
              <a:ea typeface="Quicksand"/>
              <a:cs typeface="Quicksand"/>
              <a:sym typeface="Quicksand"/>
            </a:endParaRPr>
          </a:p>
        </p:txBody>
      </p:sp>
      <p:sp>
        <p:nvSpPr>
          <p:cNvPr id="99" name="Google Shape;99;p7"/>
          <p:cNvSpPr txBox="1"/>
          <p:nvPr/>
        </p:nvSpPr>
        <p:spPr>
          <a:xfrm>
            <a:off x="891550" y="1596375"/>
            <a:ext cx="17074800" cy="1662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160"/>
              <a:buFont typeface="Arial"/>
              <a:buNone/>
            </a:pPr>
            <a:r>
              <a:rPr b="1" lang="en-US" sz="4160" u="sng">
                <a:solidFill>
                  <a:srgbClr val="0E4194"/>
                </a:solidFill>
                <a:latin typeface="Quicksand"/>
                <a:ea typeface="Quicksand"/>
                <a:cs typeface="Quicksand"/>
                <a:sym typeface="Quicksand"/>
              </a:rPr>
              <a:t>Equipo de Gestión </a:t>
            </a:r>
            <a:endParaRPr b="1" sz="4160" u="sng">
              <a:solidFill>
                <a:srgbClr val="0E4194"/>
              </a:solidFill>
              <a:latin typeface="Quicksand"/>
              <a:ea typeface="Quicksand"/>
              <a:cs typeface="Quicksand"/>
              <a:sym typeface="Quicksand"/>
            </a:endParaRPr>
          </a:p>
          <a:p>
            <a:pPr indent="0" lvl="0" marL="0" rtl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160"/>
              <a:buFont typeface="Arial"/>
              <a:buNone/>
            </a:pPr>
            <a:r>
              <a:rPr b="1" lang="en-US" sz="2800">
                <a:solidFill>
                  <a:srgbClr val="0E4194"/>
                </a:solidFill>
                <a:latin typeface="Quicksand"/>
                <a:ea typeface="Quicksand"/>
                <a:cs typeface="Quicksand"/>
                <a:sym typeface="Quicksand"/>
              </a:rPr>
              <a:t>Dirección: Prof. Dianela Pérez - Subdirección: Prof. Silvia Bueno. </a:t>
            </a:r>
            <a:endParaRPr b="1" sz="2800">
              <a:solidFill>
                <a:srgbClr val="0E4194"/>
              </a:solidFill>
              <a:latin typeface="Quicksand"/>
              <a:ea typeface="Quicksand"/>
              <a:cs typeface="Quicksand"/>
              <a:sym typeface="Quicksand"/>
            </a:endParaRPr>
          </a:p>
          <a:p>
            <a:pPr indent="0" lvl="0" marL="0" rtl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160"/>
              <a:buFont typeface="Arial"/>
              <a:buNone/>
            </a:pPr>
            <a:r>
              <a:rPr b="1" lang="en-US" sz="2800">
                <a:solidFill>
                  <a:srgbClr val="0E4194"/>
                </a:solidFill>
                <a:latin typeface="Quicksand"/>
                <a:ea typeface="Quicksand"/>
                <a:cs typeface="Quicksand"/>
                <a:sym typeface="Quicksand"/>
              </a:rPr>
              <a:t>Secretario: Daniel Pazos.  Coordinador Anexo: Prof. Melina Cruz.</a:t>
            </a:r>
            <a:endParaRPr b="1" sz="3959">
              <a:solidFill>
                <a:srgbClr val="0E4194"/>
              </a:solidFill>
              <a:latin typeface="Quicksand"/>
              <a:ea typeface="Quicksand"/>
              <a:cs typeface="Quicksand"/>
              <a:sym typeface="Quicksand"/>
            </a:endParaRPr>
          </a:p>
        </p:txBody>
      </p:sp>
      <p:sp>
        <p:nvSpPr>
          <p:cNvPr id="100" name="Google Shape;100;p7"/>
          <p:cNvSpPr txBox="1"/>
          <p:nvPr/>
        </p:nvSpPr>
        <p:spPr>
          <a:xfrm>
            <a:off x="891550" y="6812450"/>
            <a:ext cx="17533500" cy="2403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160"/>
              <a:buFont typeface="Arial"/>
              <a:buNone/>
            </a:pPr>
            <a:r>
              <a:rPr b="1" i="0" lang="en-US" sz="4160" u="sng" cap="none" strike="noStrike">
                <a:solidFill>
                  <a:srgbClr val="0E4194"/>
                </a:solidFill>
                <a:latin typeface="Quicksand"/>
                <a:ea typeface="Quicksand"/>
                <a:cs typeface="Quicksand"/>
                <a:sym typeface="Quicksand"/>
              </a:rPr>
              <a:t>Figuras de acompañamiento con las que cuenta el centro</a:t>
            </a:r>
            <a:r>
              <a:rPr b="0" i="0" lang="en-US" sz="4160" u="sng" cap="none" strike="noStrike">
                <a:solidFill>
                  <a:srgbClr val="0E4194"/>
                </a:solidFill>
                <a:latin typeface="Quicksand"/>
                <a:ea typeface="Quicksand"/>
                <a:cs typeface="Quicksand"/>
                <a:sym typeface="Quicksand"/>
              </a:rPr>
              <a:t> </a:t>
            </a:r>
            <a:endParaRPr sz="4160" u="sng">
              <a:solidFill>
                <a:srgbClr val="0E4194"/>
              </a:solidFill>
              <a:latin typeface="Quicksand"/>
              <a:ea typeface="Quicksand"/>
              <a:cs typeface="Quicksand"/>
              <a:sym typeface="Quicksand"/>
            </a:endParaRPr>
          </a:p>
          <a:p>
            <a:pPr indent="0" lvl="0" marL="0" rtl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160"/>
              <a:buFont typeface="Arial"/>
              <a:buNone/>
            </a:pPr>
            <a:r>
              <a:rPr lang="en-US" sz="3000">
                <a:solidFill>
                  <a:srgbClr val="0E4194"/>
                </a:solidFill>
                <a:latin typeface="Quicksand"/>
                <a:ea typeface="Quicksand"/>
                <a:cs typeface="Quicksand"/>
                <a:sym typeface="Quicksand"/>
              </a:rPr>
              <a:t>1</a:t>
            </a:r>
            <a:r>
              <a:rPr lang="en-US" sz="2800">
                <a:solidFill>
                  <a:srgbClr val="0E4194"/>
                </a:solidFill>
                <a:latin typeface="Quicksand"/>
                <a:ea typeface="Quicksand"/>
                <a:cs typeface="Quicksand"/>
                <a:sym typeface="Quicksand"/>
              </a:rPr>
              <a:t>5 Adscriptos, 2 Educadores, 1 DOA,  2 Intérprete ILSU, 4 Asist. Laboratorios Ciencias. </a:t>
            </a:r>
            <a:endParaRPr sz="2800">
              <a:solidFill>
                <a:srgbClr val="0E4194"/>
              </a:solidFill>
              <a:latin typeface="Quicksand"/>
              <a:ea typeface="Quicksand"/>
              <a:cs typeface="Quicksand"/>
              <a:sym typeface="Quicksand"/>
            </a:endParaRPr>
          </a:p>
          <a:p>
            <a:pPr indent="0" lvl="0" marL="0" rtl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160"/>
              <a:buFont typeface="Arial"/>
              <a:buNone/>
            </a:pPr>
            <a:r>
              <a:rPr lang="en-US" sz="2800">
                <a:solidFill>
                  <a:srgbClr val="0E4194"/>
                </a:solidFill>
                <a:latin typeface="Quicksand"/>
                <a:ea typeface="Quicksand"/>
                <a:cs typeface="Quicksand"/>
                <a:sym typeface="Quicksand"/>
              </a:rPr>
              <a:t>4  Asist.Informática, 9 Referentes Plan avanza, 1 Psicólogo, 12 Administrativos,  9 </a:t>
            </a:r>
            <a:r>
              <a:rPr lang="en-US" sz="2800">
                <a:solidFill>
                  <a:srgbClr val="0E4194"/>
                </a:solidFill>
                <a:latin typeface="Quicksand"/>
                <a:ea typeface="Quicksand"/>
                <a:cs typeface="Quicksand"/>
                <a:sym typeface="Quicksand"/>
              </a:rPr>
              <a:t>Auxiliares.</a:t>
            </a:r>
            <a:r>
              <a:rPr lang="en-US" sz="2800">
                <a:solidFill>
                  <a:srgbClr val="0E4194"/>
                </a:solidFill>
                <a:latin typeface="Quicksand"/>
                <a:ea typeface="Quicksand"/>
                <a:cs typeface="Quicksand"/>
                <a:sym typeface="Quicksand"/>
              </a:rPr>
              <a:t> </a:t>
            </a:r>
            <a:endParaRPr sz="3000">
              <a:solidFill>
                <a:schemeClr val="dk1"/>
              </a:solidFill>
            </a:endParaRPr>
          </a:p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160"/>
              <a:buFont typeface="Arial"/>
              <a:buNone/>
            </a:pPr>
            <a:r>
              <a:t/>
            </a:r>
            <a:endParaRPr sz="4160">
              <a:solidFill>
                <a:srgbClr val="0E4194"/>
              </a:solidFill>
              <a:latin typeface="Quicksand"/>
              <a:ea typeface="Quicksand"/>
              <a:cs typeface="Quicksand"/>
              <a:sym typeface="Quicksand"/>
            </a:endParaRPr>
          </a:p>
        </p:txBody>
      </p:sp>
      <p:sp>
        <p:nvSpPr>
          <p:cNvPr id="101" name="Google Shape;101;p7"/>
          <p:cNvSpPr txBox="1"/>
          <p:nvPr/>
        </p:nvSpPr>
        <p:spPr>
          <a:xfrm>
            <a:off x="891550" y="8546400"/>
            <a:ext cx="17074800" cy="3255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160"/>
              <a:buFont typeface="Arial"/>
              <a:buNone/>
            </a:pPr>
            <a:r>
              <a:rPr b="1" i="0" lang="en-US" sz="4160" u="sng" cap="none" strike="noStrike">
                <a:solidFill>
                  <a:srgbClr val="0E4194"/>
                </a:solidFill>
                <a:latin typeface="Quicksand"/>
                <a:ea typeface="Quicksand"/>
                <a:cs typeface="Quicksand"/>
                <a:sym typeface="Quicksand"/>
              </a:rPr>
              <a:t>Indicadores de aprobación por nivel educativo</a:t>
            </a:r>
            <a:endParaRPr b="1" i="0" sz="4160" u="sng" cap="none" strike="noStrike">
              <a:solidFill>
                <a:srgbClr val="0E4194"/>
              </a:solidFill>
              <a:latin typeface="Quicksand"/>
              <a:ea typeface="Quicksand"/>
              <a:cs typeface="Quicksand"/>
              <a:sym typeface="Quicksand"/>
            </a:endParaRPr>
          </a:p>
          <a:p>
            <a:pPr indent="0" lvl="0" marL="0" marR="0" rtl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160"/>
              <a:buFont typeface="Arial"/>
              <a:buNone/>
            </a:pPr>
            <a:r>
              <a:rPr lang="en-US" sz="2800">
                <a:solidFill>
                  <a:srgbClr val="0E4194"/>
                </a:solidFill>
                <a:latin typeface="Quicksand"/>
                <a:ea typeface="Quicksand"/>
                <a:cs typeface="Quicksand"/>
                <a:sym typeface="Quicksand"/>
              </a:rPr>
              <a:t>En el 2024 nuestros porcentajes de aprobación fueron: </a:t>
            </a:r>
            <a:r>
              <a:rPr lang="en-US" sz="2800">
                <a:solidFill>
                  <a:srgbClr val="0E4194"/>
                </a:solidFill>
                <a:latin typeface="Quicksand"/>
                <a:ea typeface="Quicksand"/>
                <a:cs typeface="Quicksand"/>
                <a:sym typeface="Quicksand"/>
              </a:rPr>
              <a:t>EMB 82,2% y EMS 66,7%</a:t>
            </a:r>
            <a:endParaRPr sz="2800">
              <a:solidFill>
                <a:schemeClr val="dk1"/>
              </a:solidFill>
            </a:endParaRPr>
          </a:p>
          <a:p>
            <a:pPr indent="0" lvl="0" marL="0" marR="0" rtl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160"/>
              <a:buFont typeface="Arial"/>
              <a:buNone/>
            </a:pPr>
            <a:r>
              <a:t/>
            </a:r>
            <a:endParaRPr b="1" sz="4160">
              <a:solidFill>
                <a:srgbClr val="0E4194"/>
              </a:solidFill>
              <a:latin typeface="Quicksand"/>
              <a:ea typeface="Quicksand"/>
              <a:cs typeface="Quicksand"/>
              <a:sym typeface="Quicksand"/>
            </a:endParaRPr>
          </a:p>
          <a:p>
            <a:pPr indent="0" lvl="0" marL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160"/>
              <a:buFont typeface="Arial"/>
              <a:buNone/>
            </a:pPr>
            <a:r>
              <a:t/>
            </a:r>
            <a:endParaRPr sz="3000">
              <a:solidFill>
                <a:schemeClr val="dk1"/>
              </a:solidFill>
            </a:endParaRPr>
          </a:p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160"/>
              <a:buFont typeface="Arial"/>
              <a:buNone/>
            </a:pPr>
            <a:r>
              <a:t/>
            </a:r>
            <a:endParaRPr b="1" sz="4160">
              <a:solidFill>
                <a:srgbClr val="0E4194"/>
              </a:solidFill>
              <a:latin typeface="Quicksand"/>
              <a:ea typeface="Quicksand"/>
              <a:cs typeface="Quicksand"/>
              <a:sym typeface="Quicksand"/>
            </a:endParaRPr>
          </a:p>
        </p:txBody>
      </p:sp>
      <p:grpSp>
        <p:nvGrpSpPr>
          <p:cNvPr id="102" name="Google Shape;102;p7"/>
          <p:cNvGrpSpPr/>
          <p:nvPr/>
        </p:nvGrpSpPr>
        <p:grpSpPr>
          <a:xfrm>
            <a:off x="11947951" y="461015"/>
            <a:ext cx="5693248" cy="1135370"/>
            <a:chOff x="25400" y="0"/>
            <a:chExt cx="7590998" cy="1513826"/>
          </a:xfrm>
        </p:grpSpPr>
        <p:sp>
          <p:nvSpPr>
            <p:cNvPr id="103" name="Google Shape;103;p7"/>
            <p:cNvSpPr/>
            <p:nvPr/>
          </p:nvSpPr>
          <p:spPr>
            <a:xfrm>
              <a:off x="5287434" y="0"/>
              <a:ext cx="2328964" cy="1513826"/>
            </a:xfrm>
            <a:custGeom>
              <a:rect b="b" l="l" r="r" t="t"/>
              <a:pathLst>
                <a:path extrusionOk="0" h="1513826" w="2328964">
                  <a:moveTo>
                    <a:pt x="0" y="0"/>
                  </a:moveTo>
                  <a:lnTo>
                    <a:pt x="2328964" y="0"/>
                  </a:lnTo>
                  <a:lnTo>
                    <a:pt x="2328964" y="1513826"/>
                  </a:lnTo>
                  <a:lnTo>
                    <a:pt x="0" y="1513826"/>
                  </a:lnTo>
                  <a:lnTo>
                    <a:pt x="0" y="0"/>
                  </a:lnTo>
                  <a:close/>
                </a:path>
              </a:pathLst>
            </a:custGeom>
            <a:blipFill rotWithShape="1">
              <a:blip r:embed="rId3">
                <a:alphaModFix/>
              </a:blip>
              <a:stretch>
                <a:fillRect b="0" l="0" r="0" t="0"/>
              </a:stretch>
            </a:blipFill>
            <a:ln>
              <a:noFill/>
            </a:ln>
          </p:spPr>
        </p:sp>
        <p:cxnSp>
          <p:nvCxnSpPr>
            <p:cNvPr id="104" name="Google Shape;104;p7"/>
            <p:cNvCxnSpPr/>
            <p:nvPr/>
          </p:nvCxnSpPr>
          <p:spPr>
            <a:xfrm>
              <a:off x="25400" y="278652"/>
              <a:ext cx="0" cy="956522"/>
            </a:xfrm>
            <a:prstGeom prst="straightConnector1">
              <a:avLst/>
            </a:prstGeom>
            <a:noFill/>
            <a:ln cap="flat" cmpd="sng" w="50800">
              <a:solidFill>
                <a:srgbClr val="0E4194"/>
              </a:solidFill>
              <a:prstDash val="solid"/>
              <a:round/>
              <a:headEnd len="sm" w="sm" type="none"/>
              <a:tailEnd len="sm" w="sm" type="none"/>
            </a:ln>
          </p:spPr>
        </p:cxnSp>
        <p:sp>
          <p:nvSpPr>
            <p:cNvPr id="105" name="Google Shape;105;p7"/>
            <p:cNvSpPr txBox="1"/>
            <p:nvPr/>
          </p:nvSpPr>
          <p:spPr>
            <a:xfrm>
              <a:off x="154627" y="397644"/>
              <a:ext cx="6297289" cy="68996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marR="0" rtl="0" algn="l">
                <a:lnSpc>
                  <a:spcPct val="140052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513"/>
                <a:buFont typeface="Arial"/>
                <a:buNone/>
              </a:pPr>
              <a:r>
                <a:rPr b="1" i="0" lang="en-US" sz="1513" u="none" cap="none" strike="noStrike">
                  <a:solidFill>
                    <a:srgbClr val="0E4194"/>
                  </a:solidFill>
                  <a:latin typeface="Quicksand"/>
                  <a:ea typeface="Quicksand"/>
                  <a:cs typeface="Quicksand"/>
                  <a:sym typeface="Quicksand"/>
                </a:rPr>
                <a:t>Encuentros</a:t>
              </a:r>
              <a:r>
                <a:rPr b="0" i="0" lang="en-US" sz="1513" u="none" cap="none" strike="noStrike">
                  <a:solidFill>
                    <a:srgbClr val="0E4194"/>
                  </a:solidFill>
                  <a:latin typeface="Quicksand"/>
                  <a:ea typeface="Quicksand"/>
                  <a:cs typeface="Quicksand"/>
                  <a:sym typeface="Quicksand"/>
                </a:rPr>
                <a:t> que</a:t>
              </a:r>
              <a:r>
                <a:rPr b="1" i="0" lang="en-US" sz="1513" u="none" cap="none" strike="noStrike">
                  <a:solidFill>
                    <a:srgbClr val="0E4194"/>
                  </a:solidFill>
                  <a:latin typeface="Quicksand"/>
                  <a:ea typeface="Quicksand"/>
                  <a:cs typeface="Quicksand"/>
                  <a:sym typeface="Quicksand"/>
                </a:rPr>
                <a:t> cuentan</a:t>
              </a:r>
              <a:r>
                <a:rPr b="0" i="0" lang="en-US" sz="1513" u="none" cap="none" strike="noStrike">
                  <a:solidFill>
                    <a:srgbClr val="0E4194"/>
                  </a:solidFill>
                  <a:latin typeface="Quicksand"/>
                  <a:ea typeface="Quicksand"/>
                  <a:cs typeface="Quicksand"/>
                  <a:sym typeface="Quicksand"/>
                </a:rPr>
                <a:t>:</a:t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indent="0" lvl="0" marL="0" marR="0" rtl="0" algn="l">
                <a:lnSpc>
                  <a:spcPct val="140052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513"/>
                <a:buFont typeface="Arial"/>
                <a:buNone/>
              </a:pPr>
              <a:r>
                <a:rPr b="1" i="0" lang="en-US" sz="1513" u="none" cap="none" strike="noStrike">
                  <a:solidFill>
                    <a:srgbClr val="0E4194"/>
                  </a:solidFill>
                  <a:latin typeface="Quicksand"/>
                  <a:ea typeface="Quicksand"/>
                  <a:cs typeface="Quicksand"/>
                  <a:sym typeface="Quicksand"/>
                </a:rPr>
                <a:t>UTU presenta su propuesta Regional por Escuela</a:t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</p:spTree>
  </p:cSld>
  <p:clrMapOvr>
    <a:masterClrMapping/>
  </p:clrMapOvr>
  <p:transition spd="slow">
    <p:push/>
  </p:transition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D9D9D9"/>
        </a:solidFill>
      </p:bgPr>
    </p:bg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8"/>
          <p:cNvSpPr txBox="1"/>
          <p:nvPr/>
        </p:nvSpPr>
        <p:spPr>
          <a:xfrm>
            <a:off x="1003100" y="554875"/>
            <a:ext cx="16638000" cy="13138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39995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628"/>
              <a:buFont typeface="Arial"/>
              <a:buNone/>
            </a:pPr>
            <a:r>
              <a:rPr b="1" i="0" lang="en-US" sz="4628" u="sng" cap="none" strike="noStrike">
                <a:solidFill>
                  <a:srgbClr val="0E4194"/>
                </a:solidFill>
                <a:latin typeface="Quicksand"/>
                <a:ea typeface="Quicksand"/>
                <a:cs typeface="Quicksand"/>
                <a:sym typeface="Quicksand"/>
              </a:rPr>
              <a:t>Nuestros escenarios de trabajo</a:t>
            </a:r>
            <a:endParaRPr b="1" i="0" sz="4628" u="sng" cap="none" strike="noStrike">
              <a:solidFill>
                <a:srgbClr val="0E4194"/>
              </a:solidFill>
              <a:latin typeface="Quicksand"/>
              <a:ea typeface="Quicksand"/>
              <a:cs typeface="Quicksand"/>
              <a:sym typeface="Quicksand"/>
            </a:endParaRPr>
          </a:p>
          <a:p>
            <a:pPr indent="0" lvl="0" marL="0" marR="0" rtl="0" algn="just">
              <a:lnSpc>
                <a:spcPct val="139995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628"/>
              <a:buFont typeface="Arial"/>
              <a:buNone/>
            </a:pPr>
            <a:r>
              <a:rPr b="1" lang="en-US" sz="2800">
                <a:solidFill>
                  <a:srgbClr val="0E4194"/>
                </a:solidFill>
                <a:latin typeface="Quicksand"/>
                <a:ea typeface="Quicksand"/>
                <a:cs typeface="Quicksand"/>
                <a:sym typeface="Quicksand"/>
              </a:rPr>
              <a:t>Mejora de los espacios físicos del centro educativo y entornos de aprendizajes </a:t>
            </a:r>
            <a:endParaRPr b="1" sz="3000" u="sng">
              <a:solidFill>
                <a:srgbClr val="0E4194"/>
              </a:solidFill>
              <a:latin typeface="Quicksand"/>
              <a:ea typeface="Quicksand"/>
              <a:cs typeface="Quicksand"/>
              <a:sym typeface="Quicksand"/>
            </a:endParaRPr>
          </a:p>
          <a:p>
            <a:pPr indent="0" lvl="0" marL="0" marR="0" rtl="0" algn="just">
              <a:lnSpc>
                <a:spcPct val="139995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628"/>
              <a:buFont typeface="Arial"/>
              <a:buNone/>
            </a:pPr>
            <a:r>
              <a:t/>
            </a:r>
            <a:endParaRPr b="1" sz="3000" u="sng">
              <a:solidFill>
                <a:srgbClr val="0E4194"/>
              </a:solidFill>
              <a:latin typeface="Quicksand"/>
              <a:ea typeface="Quicksand"/>
              <a:cs typeface="Quicksand"/>
              <a:sym typeface="Quicksand"/>
            </a:endParaRPr>
          </a:p>
          <a:p>
            <a:pPr indent="0" lvl="0" marL="0" marR="0" rtl="0" algn="just">
              <a:lnSpc>
                <a:spcPct val="139995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628"/>
              <a:buFont typeface="Arial"/>
              <a:buNone/>
            </a:pPr>
            <a:r>
              <a:rPr b="1" lang="en-US" sz="3000" u="sng">
                <a:solidFill>
                  <a:srgbClr val="0E4194"/>
                </a:solidFill>
                <a:latin typeface="Quicksand"/>
                <a:ea typeface="Quicksand"/>
                <a:cs typeface="Quicksand"/>
                <a:sym typeface="Quicksand"/>
              </a:rPr>
              <a:t>Proyectos:</a:t>
            </a:r>
            <a:r>
              <a:rPr b="1" lang="en-US" sz="3000">
                <a:solidFill>
                  <a:srgbClr val="0E4194"/>
                </a:solidFill>
                <a:latin typeface="Quicksand"/>
                <a:ea typeface="Quicksand"/>
                <a:cs typeface="Quicksand"/>
                <a:sym typeface="Quicksand"/>
              </a:rPr>
              <a:t> </a:t>
            </a:r>
            <a:r>
              <a:rPr b="1" lang="en-US" sz="2500">
                <a:solidFill>
                  <a:srgbClr val="0E4194"/>
                </a:solidFill>
                <a:latin typeface="Quicksand"/>
                <a:ea typeface="Quicksand"/>
                <a:cs typeface="Quicksand"/>
                <a:sym typeface="Quicksand"/>
              </a:rPr>
              <a:t> </a:t>
            </a:r>
            <a:endParaRPr b="1" sz="2500">
              <a:solidFill>
                <a:srgbClr val="0E4194"/>
              </a:solidFill>
              <a:latin typeface="Quicksand"/>
              <a:ea typeface="Quicksand"/>
              <a:cs typeface="Quicksand"/>
              <a:sym typeface="Quicksand"/>
            </a:endParaRPr>
          </a:p>
          <a:p>
            <a:pPr indent="0" lvl="0" marL="0" marR="0" rtl="0" algn="just">
              <a:lnSpc>
                <a:spcPct val="139995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628"/>
              <a:buFont typeface="Arial"/>
              <a:buNone/>
            </a:pPr>
            <a:r>
              <a:rPr b="1" lang="en-US" sz="2500">
                <a:solidFill>
                  <a:srgbClr val="0E4194"/>
                </a:solidFill>
                <a:latin typeface="Quicksand"/>
                <a:ea typeface="Quicksand"/>
                <a:cs typeface="Quicksand"/>
                <a:sym typeface="Quicksand"/>
              </a:rPr>
              <a:t>-</a:t>
            </a:r>
            <a:r>
              <a:rPr b="1" lang="en-US" sz="2600">
                <a:solidFill>
                  <a:srgbClr val="0E4194"/>
                </a:solidFill>
                <a:latin typeface="Quicksand"/>
                <a:ea typeface="Quicksand"/>
                <a:cs typeface="Quicksand"/>
                <a:sym typeface="Quicksand"/>
              </a:rPr>
              <a:t>Pelota al medio a la Esperanza.</a:t>
            </a:r>
            <a:endParaRPr b="1" sz="2600">
              <a:solidFill>
                <a:srgbClr val="0E4194"/>
              </a:solidFill>
              <a:latin typeface="Quicksand"/>
              <a:ea typeface="Quicksand"/>
              <a:cs typeface="Quicksand"/>
              <a:sym typeface="Quicksand"/>
            </a:endParaRPr>
          </a:p>
          <a:p>
            <a:pPr indent="0" lvl="0" marL="0" marR="0" rtl="0" algn="just">
              <a:lnSpc>
                <a:spcPct val="139995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628"/>
              <a:buFont typeface="Arial"/>
              <a:buNone/>
            </a:pPr>
            <a:r>
              <a:rPr b="1" lang="en-US" sz="2600">
                <a:solidFill>
                  <a:srgbClr val="0E4194"/>
                </a:solidFill>
                <a:latin typeface="Quicksand"/>
                <a:ea typeface="Quicksand"/>
                <a:cs typeface="Quicksand"/>
                <a:sym typeface="Quicksand"/>
              </a:rPr>
              <a:t>-KIT CONVIVENCIA UNICEF Y ANEP.</a:t>
            </a:r>
            <a:endParaRPr b="1" sz="2600">
              <a:solidFill>
                <a:srgbClr val="0E4194"/>
              </a:solidFill>
              <a:latin typeface="Quicksand"/>
              <a:ea typeface="Quicksand"/>
              <a:cs typeface="Quicksand"/>
              <a:sym typeface="Quicksand"/>
            </a:endParaRPr>
          </a:p>
          <a:p>
            <a:pPr indent="0" lvl="0" marL="0" rtl="0" algn="just">
              <a:lnSpc>
                <a:spcPct val="139995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628"/>
              <a:buFont typeface="Arial"/>
              <a:buNone/>
            </a:pPr>
            <a:r>
              <a:rPr b="1" lang="en-US" sz="2600">
                <a:solidFill>
                  <a:srgbClr val="0E4194"/>
                </a:solidFill>
                <a:latin typeface="Quicksand"/>
                <a:ea typeface="Quicksand"/>
                <a:cs typeface="Quicksand"/>
                <a:sym typeface="Quicksand"/>
              </a:rPr>
              <a:t>-Reuniones mensuales con los delegados de grupos.</a:t>
            </a:r>
            <a:endParaRPr b="1" sz="2600">
              <a:solidFill>
                <a:srgbClr val="0E4194"/>
              </a:solidFill>
              <a:latin typeface="Quicksand"/>
              <a:ea typeface="Quicksand"/>
              <a:cs typeface="Quicksand"/>
              <a:sym typeface="Quicksand"/>
            </a:endParaRPr>
          </a:p>
          <a:p>
            <a:pPr indent="0" lvl="0" marL="0" rtl="0" algn="just">
              <a:lnSpc>
                <a:spcPct val="139995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628"/>
              <a:buFont typeface="Arial"/>
              <a:buNone/>
            </a:pPr>
            <a:r>
              <a:rPr b="1" lang="en-US" sz="2600">
                <a:solidFill>
                  <a:srgbClr val="0E4194"/>
                </a:solidFill>
                <a:latin typeface="Quicksand"/>
                <a:ea typeface="Quicksand"/>
                <a:cs typeface="Quicksand"/>
                <a:sym typeface="Quicksand"/>
              </a:rPr>
              <a:t>-Realización de jornadas de integración y convivencia.</a:t>
            </a:r>
            <a:endParaRPr b="1" sz="2600">
              <a:solidFill>
                <a:srgbClr val="0E4194"/>
              </a:solidFill>
              <a:latin typeface="Quicksand"/>
              <a:ea typeface="Quicksand"/>
              <a:cs typeface="Quicksand"/>
              <a:sym typeface="Quicksand"/>
            </a:endParaRPr>
          </a:p>
          <a:p>
            <a:pPr indent="0" lvl="0" marL="0" marR="0" rtl="0" algn="just">
              <a:lnSpc>
                <a:spcPct val="139995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628"/>
              <a:buFont typeface="Arial"/>
              <a:buNone/>
            </a:pPr>
            <a:r>
              <a:rPr b="1" lang="en-US" sz="2600">
                <a:solidFill>
                  <a:srgbClr val="0E4194"/>
                </a:solidFill>
                <a:latin typeface="Quicksand"/>
                <a:ea typeface="Quicksand"/>
                <a:cs typeface="Quicksand"/>
                <a:sym typeface="Quicksand"/>
              </a:rPr>
              <a:t>-Ceilab - Red de innovación pedagógica.</a:t>
            </a:r>
            <a:endParaRPr b="1" sz="2600">
              <a:solidFill>
                <a:srgbClr val="0E4194"/>
              </a:solidFill>
              <a:latin typeface="Quicksand"/>
              <a:ea typeface="Quicksand"/>
              <a:cs typeface="Quicksand"/>
              <a:sym typeface="Quicksand"/>
            </a:endParaRPr>
          </a:p>
          <a:p>
            <a:pPr indent="0" lvl="0" marL="0" marR="0" rtl="0" algn="just">
              <a:lnSpc>
                <a:spcPct val="139995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628"/>
              <a:buFont typeface="Arial"/>
              <a:buNone/>
            </a:pPr>
            <a:r>
              <a:rPr b="1" lang="en-US" sz="2600">
                <a:solidFill>
                  <a:srgbClr val="0E4194"/>
                </a:solidFill>
                <a:latin typeface="Quicksand"/>
                <a:ea typeface="Quicksand"/>
                <a:cs typeface="Quicksand"/>
                <a:sym typeface="Quicksand"/>
              </a:rPr>
              <a:t>-MATEM.</a:t>
            </a:r>
            <a:endParaRPr b="1" sz="2600">
              <a:solidFill>
                <a:srgbClr val="0E4194"/>
              </a:solidFill>
              <a:latin typeface="Quicksand"/>
              <a:ea typeface="Quicksand"/>
              <a:cs typeface="Quicksand"/>
              <a:sym typeface="Quicksand"/>
            </a:endParaRPr>
          </a:p>
          <a:p>
            <a:pPr indent="0" lvl="0" marL="0" marR="0" rtl="0" algn="just">
              <a:lnSpc>
                <a:spcPct val="139995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628"/>
              <a:buFont typeface="Arial"/>
              <a:buNone/>
            </a:pPr>
            <a:r>
              <a:rPr b="1" lang="en-US" sz="2600">
                <a:solidFill>
                  <a:srgbClr val="0E4194"/>
                </a:solidFill>
                <a:latin typeface="Quicksand"/>
                <a:ea typeface="Quicksand"/>
                <a:cs typeface="Quicksand"/>
                <a:sym typeface="Quicksand"/>
              </a:rPr>
              <a:t>-Integración de la ULOSEV de Canelones - Creación de un simulador de alto Impacto para Educar en el Tránsito - Educación vial coordinada con IMC e IDJ, Policía de tránsito y caminera.</a:t>
            </a:r>
            <a:endParaRPr b="1" sz="2600">
              <a:solidFill>
                <a:srgbClr val="0E4194"/>
              </a:solidFill>
              <a:latin typeface="Quicksand"/>
              <a:ea typeface="Quicksand"/>
              <a:cs typeface="Quicksand"/>
              <a:sym typeface="Quicksand"/>
            </a:endParaRPr>
          </a:p>
          <a:p>
            <a:pPr indent="0" lvl="0" marL="0" rtl="0" algn="just">
              <a:lnSpc>
                <a:spcPct val="139995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628"/>
              <a:buFont typeface="Arial"/>
              <a:buNone/>
            </a:pPr>
            <a:r>
              <a:rPr b="1" lang="en-US" sz="2600">
                <a:solidFill>
                  <a:srgbClr val="0E4194"/>
                </a:solidFill>
                <a:latin typeface="Quicksand"/>
                <a:ea typeface="Quicksand"/>
                <a:cs typeface="Quicksand"/>
                <a:sym typeface="Quicksand"/>
              </a:rPr>
              <a:t>-Escuela Sustentable - Gestión Ambiental de IMC.</a:t>
            </a:r>
            <a:endParaRPr b="1" sz="2600">
              <a:solidFill>
                <a:srgbClr val="0E4194"/>
              </a:solidFill>
              <a:latin typeface="Quicksand"/>
              <a:ea typeface="Quicksand"/>
              <a:cs typeface="Quicksand"/>
              <a:sym typeface="Quicksand"/>
            </a:endParaRPr>
          </a:p>
          <a:p>
            <a:pPr indent="0" lvl="0" marL="0" rtl="0" algn="just">
              <a:lnSpc>
                <a:spcPct val="139995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628"/>
              <a:buFont typeface="Arial"/>
              <a:buNone/>
            </a:pPr>
            <a:r>
              <a:rPr b="1" lang="en-US" sz="2600">
                <a:solidFill>
                  <a:srgbClr val="0E4194"/>
                </a:solidFill>
                <a:latin typeface="Quicksand"/>
                <a:ea typeface="Quicksand"/>
                <a:cs typeface="Quicksand"/>
                <a:sym typeface="Quicksand"/>
              </a:rPr>
              <a:t>-Sensibilización sobre el cáncer en conjunto con el grupo PPAMA.</a:t>
            </a:r>
            <a:endParaRPr b="1" sz="2600">
              <a:solidFill>
                <a:srgbClr val="0E4194"/>
              </a:solidFill>
              <a:latin typeface="Quicksand"/>
              <a:ea typeface="Quicksand"/>
              <a:cs typeface="Quicksand"/>
              <a:sym typeface="Quicksand"/>
            </a:endParaRPr>
          </a:p>
          <a:p>
            <a:pPr indent="0" lvl="0" marL="0" marR="0" rtl="0" algn="just">
              <a:lnSpc>
                <a:spcPct val="139995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628"/>
              <a:buFont typeface="Arial"/>
              <a:buNone/>
            </a:pPr>
            <a:r>
              <a:rPr b="1" lang="en-US" sz="2600">
                <a:solidFill>
                  <a:srgbClr val="0E4194"/>
                </a:solidFill>
                <a:latin typeface="Quicksand"/>
                <a:ea typeface="Quicksand"/>
                <a:cs typeface="Quicksand"/>
                <a:sym typeface="Quicksand"/>
              </a:rPr>
              <a:t>-Acondicionamiento de espacios exteriores e interiores de la Escuela.</a:t>
            </a:r>
            <a:endParaRPr b="1" sz="2600">
              <a:solidFill>
                <a:srgbClr val="0E4194"/>
              </a:solidFill>
              <a:latin typeface="Quicksand"/>
              <a:ea typeface="Quicksand"/>
              <a:cs typeface="Quicksand"/>
              <a:sym typeface="Quicksand"/>
            </a:endParaRPr>
          </a:p>
          <a:p>
            <a:pPr indent="0" lvl="0" marL="0" marR="0" rtl="0" algn="just">
              <a:lnSpc>
                <a:spcPct val="139995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628"/>
              <a:buFont typeface="Arial"/>
              <a:buNone/>
            </a:pPr>
            <a:r>
              <a:t/>
            </a:r>
            <a:endParaRPr b="1" sz="2600" u="sng">
              <a:solidFill>
                <a:srgbClr val="0E4194"/>
              </a:solidFill>
              <a:latin typeface="Quicksand"/>
              <a:ea typeface="Quicksand"/>
              <a:cs typeface="Quicksand"/>
              <a:sym typeface="Quicksand"/>
            </a:endParaRPr>
          </a:p>
          <a:p>
            <a:pPr indent="0" lvl="0" marL="0" marR="0" rtl="0" algn="just">
              <a:lnSpc>
                <a:spcPct val="139995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628"/>
              <a:buFont typeface="Arial"/>
              <a:buNone/>
            </a:pPr>
            <a:r>
              <a:t/>
            </a:r>
            <a:endParaRPr sz="2600" u="sng">
              <a:solidFill>
                <a:srgbClr val="0E4194"/>
              </a:solidFill>
              <a:latin typeface="Quicksand"/>
              <a:ea typeface="Quicksand"/>
              <a:cs typeface="Quicksand"/>
              <a:sym typeface="Quicksand"/>
            </a:endParaRPr>
          </a:p>
          <a:p>
            <a:pPr indent="0" lvl="0" marL="0" marR="0" rtl="0" algn="just">
              <a:lnSpc>
                <a:spcPct val="139995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628"/>
              <a:buFont typeface="Arial"/>
              <a:buNone/>
            </a:pPr>
            <a:r>
              <a:t/>
            </a:r>
            <a:endParaRPr sz="2600">
              <a:solidFill>
                <a:srgbClr val="0E4194"/>
              </a:solidFill>
              <a:latin typeface="Quicksand"/>
              <a:ea typeface="Quicksand"/>
              <a:cs typeface="Quicksand"/>
              <a:sym typeface="Quicksand"/>
            </a:endParaRPr>
          </a:p>
          <a:p>
            <a:pPr indent="0" lvl="0" marL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160"/>
              <a:buFont typeface="Arial"/>
              <a:buNone/>
            </a:pPr>
            <a:r>
              <a:t/>
            </a:r>
            <a:endParaRPr sz="3000">
              <a:solidFill>
                <a:srgbClr val="0E4194"/>
              </a:solidFill>
              <a:latin typeface="Quicksand"/>
              <a:ea typeface="Quicksand"/>
              <a:cs typeface="Quicksand"/>
              <a:sym typeface="Quicksand"/>
            </a:endParaRPr>
          </a:p>
          <a:p>
            <a:pPr indent="0" lvl="0" marL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160"/>
              <a:buFont typeface="Arial"/>
              <a:buNone/>
            </a:pPr>
            <a:r>
              <a:t/>
            </a:r>
            <a:endParaRPr sz="3000">
              <a:solidFill>
                <a:srgbClr val="0E4194"/>
              </a:solidFill>
              <a:latin typeface="Quicksand"/>
              <a:ea typeface="Quicksand"/>
              <a:cs typeface="Quicksand"/>
              <a:sym typeface="Quicksand"/>
            </a:endParaRPr>
          </a:p>
          <a:p>
            <a:pPr indent="0" lvl="0" marL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160"/>
              <a:buFont typeface="Arial"/>
              <a:buNone/>
            </a:pPr>
            <a:r>
              <a:t/>
            </a:r>
            <a:endParaRPr sz="3000">
              <a:solidFill>
                <a:srgbClr val="0E4194"/>
              </a:solidFill>
              <a:latin typeface="Quicksand"/>
              <a:ea typeface="Quicksand"/>
              <a:cs typeface="Quicksand"/>
              <a:sym typeface="Quicksand"/>
            </a:endParaRPr>
          </a:p>
          <a:p>
            <a:pPr indent="0" lvl="0" marL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160"/>
              <a:buFont typeface="Arial"/>
              <a:buNone/>
            </a:pPr>
            <a:r>
              <a:t/>
            </a:r>
            <a:endParaRPr sz="3000">
              <a:solidFill>
                <a:srgbClr val="0E4194"/>
              </a:solidFill>
              <a:latin typeface="Quicksand"/>
              <a:ea typeface="Quicksand"/>
              <a:cs typeface="Quicksand"/>
              <a:sym typeface="Quicksand"/>
            </a:endParaRPr>
          </a:p>
        </p:txBody>
      </p:sp>
      <p:grpSp>
        <p:nvGrpSpPr>
          <p:cNvPr id="111" name="Google Shape;111;p8"/>
          <p:cNvGrpSpPr/>
          <p:nvPr/>
        </p:nvGrpSpPr>
        <p:grpSpPr>
          <a:xfrm>
            <a:off x="11947951" y="461015"/>
            <a:ext cx="5693248" cy="1135370"/>
            <a:chOff x="25400" y="0"/>
            <a:chExt cx="7590998" cy="1513826"/>
          </a:xfrm>
        </p:grpSpPr>
        <p:sp>
          <p:nvSpPr>
            <p:cNvPr id="112" name="Google Shape;112;p8"/>
            <p:cNvSpPr/>
            <p:nvPr/>
          </p:nvSpPr>
          <p:spPr>
            <a:xfrm>
              <a:off x="5287434" y="0"/>
              <a:ext cx="2328964" cy="1513826"/>
            </a:xfrm>
            <a:custGeom>
              <a:rect b="b" l="l" r="r" t="t"/>
              <a:pathLst>
                <a:path extrusionOk="0" h="1513826" w="2328964">
                  <a:moveTo>
                    <a:pt x="0" y="0"/>
                  </a:moveTo>
                  <a:lnTo>
                    <a:pt x="2328964" y="0"/>
                  </a:lnTo>
                  <a:lnTo>
                    <a:pt x="2328964" y="1513826"/>
                  </a:lnTo>
                  <a:lnTo>
                    <a:pt x="0" y="1513826"/>
                  </a:lnTo>
                  <a:lnTo>
                    <a:pt x="0" y="0"/>
                  </a:lnTo>
                  <a:close/>
                </a:path>
              </a:pathLst>
            </a:custGeom>
            <a:blipFill rotWithShape="1">
              <a:blip r:embed="rId3">
                <a:alphaModFix/>
              </a:blip>
              <a:stretch>
                <a:fillRect b="0" l="0" r="0" t="0"/>
              </a:stretch>
            </a:blipFill>
            <a:ln>
              <a:noFill/>
            </a:ln>
          </p:spPr>
        </p:sp>
        <p:cxnSp>
          <p:nvCxnSpPr>
            <p:cNvPr id="113" name="Google Shape;113;p8"/>
            <p:cNvCxnSpPr/>
            <p:nvPr/>
          </p:nvCxnSpPr>
          <p:spPr>
            <a:xfrm>
              <a:off x="25400" y="278652"/>
              <a:ext cx="0" cy="956522"/>
            </a:xfrm>
            <a:prstGeom prst="straightConnector1">
              <a:avLst/>
            </a:prstGeom>
            <a:noFill/>
            <a:ln cap="flat" cmpd="sng" w="50800">
              <a:solidFill>
                <a:srgbClr val="0E4194"/>
              </a:solidFill>
              <a:prstDash val="solid"/>
              <a:round/>
              <a:headEnd len="sm" w="sm" type="none"/>
              <a:tailEnd len="sm" w="sm" type="none"/>
            </a:ln>
          </p:spPr>
        </p:cxnSp>
        <p:sp>
          <p:nvSpPr>
            <p:cNvPr id="114" name="Google Shape;114;p8"/>
            <p:cNvSpPr txBox="1"/>
            <p:nvPr/>
          </p:nvSpPr>
          <p:spPr>
            <a:xfrm>
              <a:off x="154627" y="397644"/>
              <a:ext cx="6297289" cy="68996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marR="0" rtl="0" algn="l">
                <a:lnSpc>
                  <a:spcPct val="140052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513"/>
                <a:buFont typeface="Arial"/>
                <a:buNone/>
              </a:pPr>
              <a:r>
                <a:rPr b="1" i="0" lang="en-US" sz="1513" u="none" cap="none" strike="noStrike">
                  <a:solidFill>
                    <a:srgbClr val="0E4194"/>
                  </a:solidFill>
                  <a:latin typeface="Quicksand"/>
                  <a:ea typeface="Quicksand"/>
                  <a:cs typeface="Quicksand"/>
                  <a:sym typeface="Quicksand"/>
                </a:rPr>
                <a:t>Encuentros</a:t>
              </a:r>
              <a:r>
                <a:rPr b="0" i="0" lang="en-US" sz="1513" u="none" cap="none" strike="noStrike">
                  <a:solidFill>
                    <a:srgbClr val="0E4194"/>
                  </a:solidFill>
                  <a:latin typeface="Quicksand"/>
                  <a:ea typeface="Quicksand"/>
                  <a:cs typeface="Quicksand"/>
                  <a:sym typeface="Quicksand"/>
                </a:rPr>
                <a:t> que</a:t>
              </a:r>
              <a:r>
                <a:rPr b="1" i="0" lang="en-US" sz="1513" u="none" cap="none" strike="noStrike">
                  <a:solidFill>
                    <a:srgbClr val="0E4194"/>
                  </a:solidFill>
                  <a:latin typeface="Quicksand"/>
                  <a:ea typeface="Quicksand"/>
                  <a:cs typeface="Quicksand"/>
                  <a:sym typeface="Quicksand"/>
                </a:rPr>
                <a:t> cuentan</a:t>
              </a:r>
              <a:r>
                <a:rPr b="0" i="0" lang="en-US" sz="1513" u="none" cap="none" strike="noStrike">
                  <a:solidFill>
                    <a:srgbClr val="0E4194"/>
                  </a:solidFill>
                  <a:latin typeface="Quicksand"/>
                  <a:ea typeface="Quicksand"/>
                  <a:cs typeface="Quicksand"/>
                  <a:sym typeface="Quicksand"/>
                </a:rPr>
                <a:t>:</a:t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indent="0" lvl="0" marL="0" marR="0" rtl="0" algn="l">
                <a:lnSpc>
                  <a:spcPct val="140052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513"/>
                <a:buFont typeface="Arial"/>
                <a:buNone/>
              </a:pPr>
              <a:r>
                <a:rPr b="1" i="0" lang="en-US" sz="1513" u="none" cap="none" strike="noStrike">
                  <a:solidFill>
                    <a:srgbClr val="0E4194"/>
                  </a:solidFill>
                  <a:latin typeface="Quicksand"/>
                  <a:ea typeface="Quicksand"/>
                  <a:cs typeface="Quicksand"/>
                  <a:sym typeface="Quicksand"/>
                </a:rPr>
                <a:t>UTU presenta su propuesta Regional por Escuela</a:t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</p:spTree>
  </p:cSld>
  <p:clrMapOvr>
    <a:masterClrMapping/>
  </p:clrMapOvr>
  <p:transition spd="slow">
    <p:push/>
  </p:transition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D9D9D9"/>
        </a:solidFill>
      </p:bgPr>
    </p:bg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g36cc5319da9_1_0"/>
          <p:cNvSpPr txBox="1"/>
          <p:nvPr/>
        </p:nvSpPr>
        <p:spPr>
          <a:xfrm>
            <a:off x="905850" y="704075"/>
            <a:ext cx="16476300" cy="116241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39995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628"/>
              <a:buFont typeface="Arial"/>
              <a:buNone/>
            </a:pPr>
            <a:r>
              <a:t/>
            </a:r>
            <a:endParaRPr sz="2500">
              <a:solidFill>
                <a:srgbClr val="0E4194"/>
              </a:solidFill>
              <a:latin typeface="Quicksand"/>
              <a:ea typeface="Quicksand"/>
              <a:cs typeface="Quicksand"/>
              <a:sym typeface="Quicksand"/>
            </a:endParaRPr>
          </a:p>
          <a:p>
            <a:pPr indent="0" lvl="0" marL="0" marR="0" rtl="0" algn="just">
              <a:lnSpc>
                <a:spcPct val="139995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628"/>
              <a:buFont typeface="Arial"/>
              <a:buNone/>
            </a:pPr>
            <a:r>
              <a:rPr b="1" lang="en-US" sz="3900" u="sng">
                <a:solidFill>
                  <a:srgbClr val="0E4194"/>
                </a:solidFill>
                <a:latin typeface="Quicksand"/>
                <a:ea typeface="Quicksand"/>
                <a:cs typeface="Quicksand"/>
                <a:sym typeface="Quicksand"/>
              </a:rPr>
              <a:t>Concursos</a:t>
            </a:r>
            <a:endParaRPr b="1" sz="3900">
              <a:solidFill>
                <a:srgbClr val="0E4194"/>
              </a:solidFill>
              <a:latin typeface="Quicksand"/>
              <a:ea typeface="Quicksand"/>
              <a:cs typeface="Quicksand"/>
              <a:sym typeface="Quicksand"/>
            </a:endParaRPr>
          </a:p>
          <a:p>
            <a:pPr indent="0" lvl="0" marL="0" marR="0" rtl="0" algn="just">
              <a:lnSpc>
                <a:spcPct val="139995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628"/>
              <a:buFont typeface="Arial"/>
              <a:buNone/>
            </a:pPr>
            <a:r>
              <a:rPr b="1" lang="en-US" sz="2600" u="sng">
                <a:solidFill>
                  <a:srgbClr val="0E4194"/>
                </a:solidFill>
                <a:latin typeface="Quicksand"/>
                <a:ea typeface="Quicksand"/>
                <a:cs typeface="Quicksand"/>
                <a:sym typeface="Quicksand"/>
              </a:rPr>
              <a:t>-En el área salud y bienestar:</a:t>
            </a:r>
            <a:r>
              <a:rPr b="1" lang="en-US" sz="2600">
                <a:solidFill>
                  <a:srgbClr val="0E4194"/>
                </a:solidFill>
                <a:latin typeface="Quicksand"/>
                <a:ea typeface="Quicksand"/>
                <a:cs typeface="Quicksand"/>
                <a:sym typeface="Quicksand"/>
              </a:rPr>
              <a:t> Obtuvimos el primer premio a nivel departamental (ASSE-RAP) con el proyecto “Compartimos vulnerabilidad, defendamos nuestra Salud Mental”.</a:t>
            </a:r>
            <a:endParaRPr b="1" sz="2600">
              <a:solidFill>
                <a:srgbClr val="0E4194"/>
              </a:solidFill>
              <a:latin typeface="Quicksand"/>
              <a:ea typeface="Quicksand"/>
              <a:cs typeface="Quicksand"/>
              <a:sym typeface="Quicksand"/>
            </a:endParaRPr>
          </a:p>
          <a:p>
            <a:pPr indent="0" lvl="0" marL="0" marR="0" rtl="0" algn="just">
              <a:lnSpc>
                <a:spcPct val="139995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628"/>
              <a:buFont typeface="Arial"/>
              <a:buNone/>
            </a:pPr>
            <a:r>
              <a:t/>
            </a:r>
            <a:endParaRPr b="1" sz="2600">
              <a:solidFill>
                <a:srgbClr val="0E4194"/>
              </a:solidFill>
              <a:latin typeface="Quicksand"/>
              <a:ea typeface="Quicksand"/>
              <a:cs typeface="Quicksand"/>
              <a:sym typeface="Quicksand"/>
            </a:endParaRPr>
          </a:p>
          <a:p>
            <a:pPr indent="0" lvl="0" marL="0" marR="0" rtl="0" algn="just">
              <a:lnSpc>
                <a:spcPct val="139995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628"/>
              <a:buFont typeface="Arial"/>
              <a:buNone/>
            </a:pPr>
            <a:r>
              <a:rPr b="1" lang="en-US" sz="2600" u="sng">
                <a:solidFill>
                  <a:srgbClr val="0E4194"/>
                </a:solidFill>
                <a:latin typeface="Quicksand"/>
                <a:ea typeface="Quicksand"/>
                <a:cs typeface="Quicksand"/>
                <a:sym typeface="Quicksand"/>
              </a:rPr>
              <a:t>-En el área de gestión: </a:t>
            </a:r>
            <a:r>
              <a:rPr b="1" lang="en-US" sz="2600">
                <a:solidFill>
                  <a:srgbClr val="0E4194"/>
                </a:solidFill>
                <a:latin typeface="Quicksand"/>
                <a:ea typeface="Quicksand"/>
                <a:cs typeface="Quicksand"/>
                <a:sym typeface="Quicksand"/>
              </a:rPr>
              <a:t>Obtuvimos el premio a</a:t>
            </a:r>
            <a:r>
              <a:rPr b="1" lang="en-US" sz="2600">
                <a:solidFill>
                  <a:srgbClr val="0E4194"/>
                </a:solidFill>
                <a:latin typeface="Quicksand"/>
                <a:ea typeface="Quicksand"/>
                <a:cs typeface="Quicksand"/>
                <a:sym typeface="Quicksand"/>
              </a:rPr>
              <a:t> “Mejor idea de Negocio Sustentable” en </a:t>
            </a:r>
            <a:r>
              <a:rPr b="1" lang="en-US" sz="2600">
                <a:solidFill>
                  <a:srgbClr val="0E4194"/>
                </a:solidFill>
                <a:latin typeface="Quicksand"/>
                <a:ea typeface="Quicksand"/>
                <a:cs typeface="Quicksand"/>
                <a:sym typeface="Quicksand"/>
              </a:rPr>
              <a:t>Jornadas de Intercambio entre empresas juveniles.</a:t>
            </a:r>
            <a:endParaRPr b="1" sz="2600">
              <a:solidFill>
                <a:srgbClr val="0E4194"/>
              </a:solidFill>
              <a:latin typeface="Quicksand"/>
              <a:ea typeface="Quicksand"/>
              <a:cs typeface="Quicksand"/>
              <a:sym typeface="Quicksand"/>
            </a:endParaRPr>
          </a:p>
          <a:p>
            <a:pPr indent="0" lvl="0" marL="0" marR="0" rtl="0" algn="just">
              <a:lnSpc>
                <a:spcPct val="139995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628"/>
              <a:buFont typeface="Arial"/>
              <a:buNone/>
            </a:pPr>
            <a:r>
              <a:t/>
            </a:r>
            <a:endParaRPr b="1" sz="2600">
              <a:solidFill>
                <a:srgbClr val="0E4194"/>
              </a:solidFill>
              <a:latin typeface="Quicksand"/>
              <a:ea typeface="Quicksand"/>
              <a:cs typeface="Quicksand"/>
              <a:sym typeface="Quicksand"/>
            </a:endParaRPr>
          </a:p>
          <a:p>
            <a:pPr indent="0" lvl="0" marL="0" marR="0" rtl="0" algn="just">
              <a:lnSpc>
                <a:spcPct val="139995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628"/>
              <a:buFont typeface="Arial"/>
              <a:buNone/>
            </a:pPr>
            <a:r>
              <a:rPr b="1" lang="en-US" sz="2600" u="sng">
                <a:solidFill>
                  <a:srgbClr val="0E4194"/>
                </a:solidFill>
                <a:latin typeface="Quicksand"/>
                <a:ea typeface="Quicksand"/>
                <a:cs typeface="Quicksand"/>
                <a:sym typeface="Quicksand"/>
              </a:rPr>
              <a:t>-En el área gastronómica:</a:t>
            </a:r>
            <a:r>
              <a:rPr b="1" lang="en-US" sz="2600">
                <a:solidFill>
                  <a:srgbClr val="0E4194"/>
                </a:solidFill>
                <a:latin typeface="Quicksand"/>
                <a:ea typeface="Quicksand"/>
                <a:cs typeface="Quicksand"/>
                <a:sym typeface="Quicksand"/>
              </a:rPr>
              <a:t> Obtuvimos el primer premio a nivel Nacional en categoría profesional por parte del equipo docente en el concurso “Cocinarte”.</a:t>
            </a:r>
            <a:endParaRPr b="1" sz="2600">
              <a:solidFill>
                <a:srgbClr val="0E4194"/>
              </a:solidFill>
              <a:latin typeface="Quicksand"/>
              <a:ea typeface="Quicksand"/>
              <a:cs typeface="Quicksand"/>
              <a:sym typeface="Quicksand"/>
            </a:endParaRPr>
          </a:p>
          <a:p>
            <a:pPr indent="0" lvl="0" marL="0" marR="0" rtl="0" algn="just">
              <a:lnSpc>
                <a:spcPct val="139995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628"/>
              <a:buFont typeface="Arial"/>
              <a:buNone/>
            </a:pPr>
            <a:r>
              <a:t/>
            </a:r>
            <a:endParaRPr b="1" sz="2600">
              <a:solidFill>
                <a:srgbClr val="0E4194"/>
              </a:solidFill>
              <a:latin typeface="Quicksand"/>
              <a:ea typeface="Quicksand"/>
              <a:cs typeface="Quicksand"/>
              <a:sym typeface="Quicksand"/>
            </a:endParaRPr>
          </a:p>
          <a:p>
            <a:pPr indent="0" lvl="0" marL="0" marR="0" rtl="0" algn="just">
              <a:lnSpc>
                <a:spcPct val="139995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628"/>
              <a:buFont typeface="Arial"/>
              <a:buNone/>
            </a:pPr>
            <a:r>
              <a:rPr b="1" lang="en-US" sz="2600">
                <a:solidFill>
                  <a:srgbClr val="0E4194"/>
                </a:solidFill>
                <a:latin typeface="Quicksand"/>
                <a:ea typeface="Quicksand"/>
                <a:cs typeface="Quicksand"/>
                <a:sym typeface="Quicksand"/>
              </a:rPr>
              <a:t>-</a:t>
            </a:r>
            <a:r>
              <a:rPr b="1" lang="en-US" sz="2600" u="sng">
                <a:solidFill>
                  <a:srgbClr val="0E4194"/>
                </a:solidFill>
                <a:latin typeface="Quicksand"/>
                <a:ea typeface="Quicksand"/>
                <a:cs typeface="Quicksand"/>
                <a:sym typeface="Quicksand"/>
              </a:rPr>
              <a:t>En el área de diseño: </a:t>
            </a:r>
            <a:r>
              <a:rPr b="1" lang="en-US" sz="2600">
                <a:solidFill>
                  <a:srgbClr val="0E4194"/>
                </a:solidFill>
                <a:latin typeface="Quicksand"/>
                <a:ea typeface="Quicksand"/>
                <a:cs typeface="Quicksand"/>
                <a:sym typeface="Quicksand"/>
              </a:rPr>
              <a:t>nos encontramos realizando diferentes concursos para la renovación de murales  y  del Logo Institucional de la escuela.</a:t>
            </a:r>
            <a:endParaRPr b="1" sz="2600">
              <a:solidFill>
                <a:srgbClr val="0E4194"/>
              </a:solidFill>
              <a:latin typeface="Quicksand"/>
              <a:ea typeface="Quicksand"/>
              <a:cs typeface="Quicksand"/>
              <a:sym typeface="Quicksand"/>
            </a:endParaRPr>
          </a:p>
          <a:p>
            <a:pPr indent="0" lvl="0" marL="0" marR="0" rtl="0" algn="just">
              <a:lnSpc>
                <a:spcPct val="139995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628"/>
              <a:buFont typeface="Arial"/>
              <a:buNone/>
            </a:pPr>
            <a:r>
              <a:t/>
            </a:r>
            <a:endParaRPr b="1" sz="2600">
              <a:solidFill>
                <a:srgbClr val="0E4194"/>
              </a:solidFill>
              <a:latin typeface="Quicksand"/>
              <a:ea typeface="Quicksand"/>
              <a:cs typeface="Quicksand"/>
              <a:sym typeface="Quicksand"/>
            </a:endParaRPr>
          </a:p>
          <a:p>
            <a:pPr indent="0" lvl="0" marL="0" marR="0" rtl="0" algn="just">
              <a:lnSpc>
                <a:spcPct val="139995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628"/>
              <a:buFont typeface="Arial"/>
              <a:buNone/>
            </a:pPr>
            <a:r>
              <a:rPr b="1" lang="en-US" sz="2600">
                <a:solidFill>
                  <a:srgbClr val="0E4194"/>
                </a:solidFill>
                <a:latin typeface="Quicksand"/>
                <a:ea typeface="Quicksand"/>
                <a:cs typeface="Quicksand"/>
                <a:sym typeface="Quicksand"/>
              </a:rPr>
              <a:t>-</a:t>
            </a:r>
            <a:r>
              <a:rPr b="1" lang="en-US" sz="2600" u="sng">
                <a:solidFill>
                  <a:srgbClr val="0E4194"/>
                </a:solidFill>
                <a:latin typeface="Quicksand"/>
                <a:ea typeface="Quicksand"/>
                <a:cs typeface="Quicksand"/>
                <a:sym typeface="Quicksand"/>
              </a:rPr>
              <a:t>En el área de robótica</a:t>
            </a:r>
            <a:r>
              <a:rPr b="1" lang="en-US" sz="2600">
                <a:solidFill>
                  <a:srgbClr val="0E4194"/>
                </a:solidFill>
                <a:latin typeface="Quicksand"/>
                <a:ea typeface="Quicksand"/>
                <a:cs typeface="Quicksand"/>
                <a:sym typeface="Quicksand"/>
              </a:rPr>
              <a:t>: Concursos a nivel departamental junto con Educación Secundaria. Presentación de proyectos de robots junto a Centros educativos de Argentina.</a:t>
            </a:r>
            <a:endParaRPr b="1" sz="2600">
              <a:solidFill>
                <a:srgbClr val="0E4194"/>
              </a:solidFill>
              <a:latin typeface="Quicksand"/>
              <a:ea typeface="Quicksand"/>
              <a:cs typeface="Quicksand"/>
              <a:sym typeface="Quicksand"/>
            </a:endParaRPr>
          </a:p>
          <a:p>
            <a:pPr indent="0" lvl="0" marL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160"/>
              <a:buFont typeface="Arial"/>
              <a:buNone/>
            </a:pPr>
            <a:r>
              <a:t/>
            </a:r>
            <a:endParaRPr b="1" sz="3000">
              <a:solidFill>
                <a:srgbClr val="0E4194"/>
              </a:solidFill>
              <a:latin typeface="Quicksand"/>
              <a:ea typeface="Quicksand"/>
              <a:cs typeface="Quicksand"/>
              <a:sym typeface="Quicksand"/>
            </a:endParaRPr>
          </a:p>
          <a:p>
            <a:pPr indent="0" lvl="0" marL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160"/>
              <a:buFont typeface="Arial"/>
              <a:buNone/>
            </a:pPr>
            <a:r>
              <a:t/>
            </a:r>
            <a:endParaRPr sz="3000">
              <a:solidFill>
                <a:srgbClr val="0E4194"/>
              </a:solidFill>
              <a:latin typeface="Quicksand"/>
              <a:ea typeface="Quicksand"/>
              <a:cs typeface="Quicksand"/>
              <a:sym typeface="Quicksand"/>
            </a:endParaRPr>
          </a:p>
          <a:p>
            <a:pPr indent="0" lvl="0" marL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160"/>
              <a:buFont typeface="Arial"/>
              <a:buNone/>
            </a:pPr>
            <a:r>
              <a:t/>
            </a:r>
            <a:endParaRPr sz="3000">
              <a:solidFill>
                <a:srgbClr val="0E4194"/>
              </a:solidFill>
              <a:latin typeface="Quicksand"/>
              <a:ea typeface="Quicksand"/>
              <a:cs typeface="Quicksand"/>
              <a:sym typeface="Quicksand"/>
            </a:endParaRPr>
          </a:p>
          <a:p>
            <a:pPr indent="0" lvl="0" marL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160"/>
              <a:buFont typeface="Arial"/>
              <a:buNone/>
            </a:pPr>
            <a:r>
              <a:t/>
            </a:r>
            <a:endParaRPr sz="3000">
              <a:solidFill>
                <a:srgbClr val="0E4194"/>
              </a:solidFill>
              <a:latin typeface="Quicksand"/>
              <a:ea typeface="Quicksand"/>
              <a:cs typeface="Quicksand"/>
              <a:sym typeface="Quicksand"/>
            </a:endParaRPr>
          </a:p>
        </p:txBody>
      </p:sp>
      <p:grpSp>
        <p:nvGrpSpPr>
          <p:cNvPr id="120" name="Google Shape;120;g36cc5319da9_1_0"/>
          <p:cNvGrpSpPr/>
          <p:nvPr/>
        </p:nvGrpSpPr>
        <p:grpSpPr>
          <a:xfrm>
            <a:off x="11947951" y="461015"/>
            <a:ext cx="5693249" cy="1135370"/>
            <a:chOff x="25400" y="0"/>
            <a:chExt cx="7590998" cy="1513826"/>
          </a:xfrm>
        </p:grpSpPr>
        <p:sp>
          <p:nvSpPr>
            <p:cNvPr id="121" name="Google Shape;121;g36cc5319da9_1_0"/>
            <p:cNvSpPr/>
            <p:nvPr/>
          </p:nvSpPr>
          <p:spPr>
            <a:xfrm>
              <a:off x="5287434" y="0"/>
              <a:ext cx="2328964" cy="1513826"/>
            </a:xfrm>
            <a:custGeom>
              <a:rect b="b" l="l" r="r" t="t"/>
              <a:pathLst>
                <a:path extrusionOk="0" h="1513826" w="2328964">
                  <a:moveTo>
                    <a:pt x="0" y="0"/>
                  </a:moveTo>
                  <a:lnTo>
                    <a:pt x="2328964" y="0"/>
                  </a:lnTo>
                  <a:lnTo>
                    <a:pt x="2328964" y="1513826"/>
                  </a:lnTo>
                  <a:lnTo>
                    <a:pt x="0" y="1513826"/>
                  </a:lnTo>
                  <a:lnTo>
                    <a:pt x="0" y="0"/>
                  </a:lnTo>
                  <a:close/>
                </a:path>
              </a:pathLst>
            </a:custGeom>
            <a:blipFill rotWithShape="1">
              <a:blip r:embed="rId3">
                <a:alphaModFix/>
              </a:blip>
              <a:stretch>
                <a:fillRect b="0" l="0" r="0" t="0"/>
              </a:stretch>
            </a:blipFill>
            <a:ln>
              <a:noFill/>
            </a:ln>
          </p:spPr>
        </p:sp>
        <p:cxnSp>
          <p:nvCxnSpPr>
            <p:cNvPr id="122" name="Google Shape;122;g36cc5319da9_1_0"/>
            <p:cNvCxnSpPr/>
            <p:nvPr/>
          </p:nvCxnSpPr>
          <p:spPr>
            <a:xfrm>
              <a:off x="25400" y="278652"/>
              <a:ext cx="0" cy="956400"/>
            </a:xfrm>
            <a:prstGeom prst="straightConnector1">
              <a:avLst/>
            </a:prstGeom>
            <a:noFill/>
            <a:ln cap="flat" cmpd="sng" w="50800">
              <a:solidFill>
                <a:srgbClr val="0E4194"/>
              </a:solidFill>
              <a:prstDash val="solid"/>
              <a:round/>
              <a:headEnd len="sm" w="sm" type="none"/>
              <a:tailEnd len="sm" w="sm" type="none"/>
            </a:ln>
          </p:spPr>
        </p:cxnSp>
        <p:sp>
          <p:nvSpPr>
            <p:cNvPr id="123" name="Google Shape;123;g36cc5319da9_1_0"/>
            <p:cNvSpPr txBox="1"/>
            <p:nvPr/>
          </p:nvSpPr>
          <p:spPr>
            <a:xfrm>
              <a:off x="154627" y="397644"/>
              <a:ext cx="6297300" cy="7455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marR="0" rtl="0" algn="l">
                <a:lnSpc>
                  <a:spcPct val="140052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513"/>
                <a:buFont typeface="Arial"/>
                <a:buNone/>
              </a:pPr>
              <a:r>
                <a:rPr b="1" i="0" lang="en-US" sz="1513" u="none" cap="none" strike="noStrike">
                  <a:solidFill>
                    <a:srgbClr val="0E4194"/>
                  </a:solidFill>
                  <a:latin typeface="Quicksand"/>
                  <a:ea typeface="Quicksand"/>
                  <a:cs typeface="Quicksand"/>
                  <a:sym typeface="Quicksand"/>
                </a:rPr>
                <a:t>Encuentros</a:t>
              </a:r>
              <a:r>
                <a:rPr b="0" i="0" lang="en-US" sz="1513" u="none" cap="none" strike="noStrike">
                  <a:solidFill>
                    <a:srgbClr val="0E4194"/>
                  </a:solidFill>
                  <a:latin typeface="Quicksand"/>
                  <a:ea typeface="Quicksand"/>
                  <a:cs typeface="Quicksand"/>
                  <a:sym typeface="Quicksand"/>
                </a:rPr>
                <a:t> que</a:t>
              </a:r>
              <a:r>
                <a:rPr b="1" i="0" lang="en-US" sz="1513" u="none" cap="none" strike="noStrike">
                  <a:solidFill>
                    <a:srgbClr val="0E4194"/>
                  </a:solidFill>
                  <a:latin typeface="Quicksand"/>
                  <a:ea typeface="Quicksand"/>
                  <a:cs typeface="Quicksand"/>
                  <a:sym typeface="Quicksand"/>
                </a:rPr>
                <a:t> cuentan</a:t>
              </a:r>
              <a:r>
                <a:rPr b="0" i="0" lang="en-US" sz="1513" u="none" cap="none" strike="noStrike">
                  <a:solidFill>
                    <a:srgbClr val="0E4194"/>
                  </a:solidFill>
                  <a:latin typeface="Quicksand"/>
                  <a:ea typeface="Quicksand"/>
                  <a:cs typeface="Quicksand"/>
                  <a:sym typeface="Quicksand"/>
                </a:rPr>
                <a:t>:</a:t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indent="0" lvl="0" marL="0" marR="0" rtl="0" algn="l">
                <a:lnSpc>
                  <a:spcPct val="140052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513"/>
                <a:buFont typeface="Arial"/>
                <a:buNone/>
              </a:pPr>
              <a:r>
                <a:rPr b="1" i="0" lang="en-US" sz="1513" u="none" cap="none" strike="noStrike">
                  <a:solidFill>
                    <a:srgbClr val="0E4194"/>
                  </a:solidFill>
                  <a:latin typeface="Quicksand"/>
                  <a:ea typeface="Quicksand"/>
                  <a:cs typeface="Quicksand"/>
                  <a:sym typeface="Quicksand"/>
                </a:rPr>
                <a:t>UTU presenta su propuesta Regional por Escuela</a:t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</p:spTree>
  </p:cSld>
  <p:clrMapOvr>
    <a:masterClrMapping/>
  </p:clrMapOvr>
  <p:transition spd="slow">
    <p:push/>
  </p:transition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D9D9D9"/>
        </a:solidFill>
      </p:bgPr>
    </p:bg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9"/>
          <p:cNvSpPr txBox="1"/>
          <p:nvPr/>
        </p:nvSpPr>
        <p:spPr>
          <a:xfrm>
            <a:off x="734850" y="683025"/>
            <a:ext cx="16818300" cy="13414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40017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563"/>
              <a:buFont typeface="Arial"/>
              <a:buNone/>
            </a:pPr>
            <a:r>
              <a:rPr b="1" i="0" lang="en-US" sz="4563" u="sng" cap="none" strike="noStrike">
                <a:solidFill>
                  <a:srgbClr val="0E4194"/>
                </a:solidFill>
                <a:latin typeface="Quicksand"/>
                <a:ea typeface="Quicksand"/>
                <a:cs typeface="Quicksand"/>
                <a:sym typeface="Quicksand"/>
              </a:rPr>
              <a:t>Hacia dónde queremos ir</a:t>
            </a:r>
            <a:endParaRPr b="1" i="0" sz="4563" u="sng" cap="none" strike="noStrike">
              <a:solidFill>
                <a:srgbClr val="0E4194"/>
              </a:solidFill>
              <a:latin typeface="Quicksand"/>
              <a:ea typeface="Quicksand"/>
              <a:cs typeface="Quicksand"/>
              <a:sym typeface="Quicksand"/>
            </a:endParaRPr>
          </a:p>
          <a:p>
            <a:pPr indent="0" lvl="0" marL="0" rtl="0" algn="just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160"/>
              <a:buFont typeface="Arial"/>
              <a:buNone/>
            </a:pPr>
            <a:r>
              <a:rPr b="1" lang="en-US" sz="3400" u="sng">
                <a:solidFill>
                  <a:srgbClr val="0E4194"/>
                </a:solidFill>
                <a:latin typeface="Quicksand"/>
                <a:ea typeface="Quicksand"/>
                <a:cs typeface="Quicksand"/>
                <a:sym typeface="Quicksand"/>
              </a:rPr>
              <a:t>Nuestras metas son: </a:t>
            </a:r>
            <a:endParaRPr b="1" sz="3400" u="sng">
              <a:solidFill>
                <a:srgbClr val="0E4194"/>
              </a:solidFill>
              <a:latin typeface="Quicksand"/>
              <a:ea typeface="Quicksand"/>
              <a:cs typeface="Quicksand"/>
              <a:sym typeface="Quicksand"/>
            </a:endParaRPr>
          </a:p>
          <a:p>
            <a:pPr indent="0" lvl="0" marL="0" rtl="0" algn="just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160"/>
              <a:buFont typeface="Arial"/>
              <a:buNone/>
            </a:pPr>
            <a:r>
              <a:t/>
            </a:r>
            <a:endParaRPr b="1" sz="3400" u="sng">
              <a:solidFill>
                <a:srgbClr val="0E4194"/>
              </a:solidFill>
              <a:latin typeface="Quicksand"/>
              <a:ea typeface="Quicksand"/>
              <a:cs typeface="Quicksand"/>
              <a:sym typeface="Quicksand"/>
            </a:endParaRPr>
          </a:p>
          <a:p>
            <a:pPr indent="0" lvl="0" marL="0" rtl="0" algn="just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160"/>
              <a:buFont typeface="Arial"/>
              <a:buNone/>
            </a:pPr>
            <a:r>
              <a:rPr lang="en-US" sz="2400">
                <a:solidFill>
                  <a:srgbClr val="0E4194"/>
                </a:solidFill>
                <a:latin typeface="Quicksand"/>
                <a:ea typeface="Quicksand"/>
                <a:cs typeface="Quicksand"/>
                <a:sym typeface="Quicksand"/>
              </a:rPr>
              <a:t>-</a:t>
            </a:r>
            <a:r>
              <a:rPr b="1" lang="en-US" sz="2500">
                <a:solidFill>
                  <a:srgbClr val="0E4194"/>
                </a:solidFill>
                <a:latin typeface="Quicksand"/>
                <a:ea typeface="Quicksand"/>
                <a:cs typeface="Quicksand"/>
                <a:sym typeface="Quicksand"/>
              </a:rPr>
              <a:t>Lograr mayores porcentajes de egreso haciendo foco en la inclusión.</a:t>
            </a:r>
            <a:endParaRPr b="1" sz="2500">
              <a:solidFill>
                <a:srgbClr val="0E4194"/>
              </a:solidFill>
              <a:latin typeface="Quicksand"/>
              <a:ea typeface="Quicksand"/>
              <a:cs typeface="Quicksand"/>
              <a:sym typeface="Quicksand"/>
            </a:endParaRPr>
          </a:p>
          <a:p>
            <a:pPr indent="0" lvl="0" marL="0" rtl="0" algn="just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160"/>
              <a:buFont typeface="Arial"/>
              <a:buNone/>
            </a:pPr>
            <a:r>
              <a:t/>
            </a:r>
            <a:endParaRPr b="1" sz="2500">
              <a:solidFill>
                <a:srgbClr val="0E4194"/>
              </a:solidFill>
              <a:latin typeface="Quicksand"/>
              <a:ea typeface="Quicksand"/>
              <a:cs typeface="Quicksand"/>
              <a:sym typeface="Quicksand"/>
            </a:endParaRPr>
          </a:p>
          <a:p>
            <a:pPr indent="0" lvl="0" marL="0" rtl="0" algn="just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500">
                <a:solidFill>
                  <a:srgbClr val="0E4194"/>
                </a:solidFill>
                <a:latin typeface="Quicksand"/>
                <a:ea typeface="Quicksand"/>
                <a:cs typeface="Quicksand"/>
                <a:sym typeface="Quicksand"/>
              </a:rPr>
              <a:t>-</a:t>
            </a:r>
            <a:r>
              <a:rPr b="1" lang="en-US" sz="2500">
                <a:solidFill>
                  <a:srgbClr val="0E4194"/>
                </a:solidFill>
                <a:latin typeface="Quicksand"/>
                <a:ea typeface="Quicksand"/>
                <a:cs typeface="Quicksand"/>
                <a:sym typeface="Quicksand"/>
              </a:rPr>
              <a:t>Ampliar nuestras propuestas de estudio para seguir atendiendo las demandas locales y regionales</a:t>
            </a:r>
            <a:endParaRPr b="1" sz="2500">
              <a:solidFill>
                <a:srgbClr val="0E4194"/>
              </a:solidFill>
              <a:latin typeface="Quicksand"/>
              <a:ea typeface="Quicksand"/>
              <a:cs typeface="Quicksand"/>
              <a:sym typeface="Quicksand"/>
            </a:endParaRPr>
          </a:p>
          <a:p>
            <a:pPr indent="0" lvl="0" marL="0" rtl="0" algn="just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500">
              <a:solidFill>
                <a:srgbClr val="0E4194"/>
              </a:solidFill>
              <a:latin typeface="Quicksand"/>
              <a:ea typeface="Quicksand"/>
              <a:cs typeface="Quicksand"/>
              <a:sym typeface="Quicksand"/>
            </a:endParaRPr>
          </a:p>
          <a:p>
            <a:pPr indent="0" lvl="0" marL="0" rtl="0" algn="just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500">
                <a:solidFill>
                  <a:srgbClr val="0E4194"/>
                </a:solidFill>
                <a:latin typeface="Quicksand"/>
                <a:ea typeface="Quicksand"/>
                <a:cs typeface="Quicksand"/>
                <a:sym typeface="Quicksand"/>
              </a:rPr>
              <a:t>-</a:t>
            </a:r>
            <a:r>
              <a:rPr b="1" lang="en-US" sz="2500">
                <a:solidFill>
                  <a:srgbClr val="0E4194"/>
                </a:solidFill>
                <a:latin typeface="Quicksand"/>
                <a:ea typeface="Quicksand"/>
                <a:cs typeface="Quicksand"/>
                <a:sym typeface="Quicksand"/>
              </a:rPr>
              <a:t>Brindar más posibilidades de accesibilidad a las propuestas a través de la centralización de las mismas.</a:t>
            </a:r>
            <a:endParaRPr b="1" sz="2500">
              <a:solidFill>
                <a:srgbClr val="0E4194"/>
              </a:solidFill>
              <a:latin typeface="Quicksand"/>
              <a:ea typeface="Quicksand"/>
              <a:cs typeface="Quicksand"/>
              <a:sym typeface="Quicksand"/>
            </a:endParaRPr>
          </a:p>
          <a:p>
            <a:pPr indent="0" lvl="0" marL="0" rtl="0" algn="just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500">
              <a:solidFill>
                <a:srgbClr val="0E4194"/>
              </a:solidFill>
              <a:latin typeface="Quicksand"/>
              <a:ea typeface="Quicksand"/>
              <a:cs typeface="Quicksand"/>
              <a:sym typeface="Quicksand"/>
            </a:endParaRPr>
          </a:p>
          <a:p>
            <a:pPr indent="0" lvl="0" marL="0" rtl="0" algn="just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2500">
                <a:solidFill>
                  <a:srgbClr val="0E4194"/>
                </a:solidFill>
                <a:latin typeface="Quicksand"/>
                <a:ea typeface="Quicksand"/>
                <a:cs typeface="Quicksand"/>
                <a:sym typeface="Quicksand"/>
              </a:rPr>
              <a:t>-Potenciar las trayectorias de los estudiantes a través de la mejora de nuestra comunidad profesional de aprendizaje.</a:t>
            </a:r>
            <a:endParaRPr b="1" sz="2500">
              <a:solidFill>
                <a:srgbClr val="0E4194"/>
              </a:solidFill>
              <a:latin typeface="Quicksand"/>
              <a:ea typeface="Quicksand"/>
              <a:cs typeface="Quicksand"/>
              <a:sym typeface="Quicksand"/>
            </a:endParaRPr>
          </a:p>
          <a:p>
            <a:pPr indent="0" lvl="0" marL="0" rtl="0" algn="just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2500">
              <a:solidFill>
                <a:srgbClr val="0E4194"/>
              </a:solidFill>
              <a:latin typeface="Quicksand"/>
              <a:ea typeface="Quicksand"/>
              <a:cs typeface="Quicksand"/>
              <a:sym typeface="Quicksand"/>
            </a:endParaRPr>
          </a:p>
          <a:p>
            <a:pPr indent="0" lvl="0" marL="0" rtl="0" algn="just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2500">
                <a:solidFill>
                  <a:srgbClr val="0E4194"/>
                </a:solidFill>
                <a:latin typeface="Quicksand"/>
                <a:ea typeface="Quicksand"/>
                <a:cs typeface="Quicksand"/>
                <a:sym typeface="Quicksand"/>
              </a:rPr>
              <a:t>-</a:t>
            </a:r>
            <a:r>
              <a:rPr b="1" lang="en-US" sz="2500">
                <a:solidFill>
                  <a:srgbClr val="0E4194"/>
                </a:solidFill>
                <a:latin typeface="Quicksand"/>
                <a:ea typeface="Quicksand"/>
                <a:cs typeface="Quicksand"/>
                <a:sym typeface="Quicksand"/>
              </a:rPr>
              <a:t>Aumentar la eficacia en la gestión y el sentido de pertenencia a través del  fortaleciendo de pilares trabajo.</a:t>
            </a:r>
            <a:r>
              <a:rPr lang="en-US" sz="2500">
                <a:solidFill>
                  <a:srgbClr val="0E4194"/>
                </a:solidFill>
                <a:latin typeface="Quicksand"/>
                <a:ea typeface="Quicksand"/>
                <a:cs typeface="Quicksand"/>
                <a:sym typeface="Quicksand"/>
              </a:rPr>
              <a:t> </a:t>
            </a:r>
            <a:endParaRPr sz="2500">
              <a:solidFill>
                <a:srgbClr val="0E4194"/>
              </a:solidFill>
              <a:latin typeface="Quicksand"/>
              <a:ea typeface="Quicksand"/>
              <a:cs typeface="Quicksand"/>
              <a:sym typeface="Quicksand"/>
            </a:endParaRPr>
          </a:p>
          <a:p>
            <a:pPr indent="0" lvl="0" marL="0" rtl="0" algn="just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2500">
              <a:solidFill>
                <a:srgbClr val="0E4194"/>
              </a:solidFill>
              <a:latin typeface="Quicksand"/>
              <a:ea typeface="Quicksand"/>
              <a:cs typeface="Quicksand"/>
              <a:sym typeface="Quicksand"/>
            </a:endParaRPr>
          </a:p>
          <a:p>
            <a:pPr indent="0" lvl="0" marL="0" rtl="0" algn="just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2500">
                <a:solidFill>
                  <a:srgbClr val="0E4194"/>
                </a:solidFill>
                <a:latin typeface="Quicksand"/>
                <a:ea typeface="Quicksand"/>
                <a:cs typeface="Quicksand"/>
                <a:sym typeface="Quicksand"/>
              </a:rPr>
              <a:t>-</a:t>
            </a:r>
            <a:r>
              <a:rPr b="1" lang="en-US" sz="2500">
                <a:solidFill>
                  <a:srgbClr val="0E4194"/>
                </a:solidFill>
                <a:latin typeface="Quicksand"/>
                <a:ea typeface="Quicksand"/>
                <a:cs typeface="Quicksand"/>
                <a:sym typeface="Quicksand"/>
              </a:rPr>
              <a:t>Trabajar cada vez más en proyectos que involucren los intereses de la comunidad.</a:t>
            </a:r>
            <a:endParaRPr sz="2500">
              <a:solidFill>
                <a:srgbClr val="0E4194"/>
              </a:solidFill>
              <a:latin typeface="Quicksand"/>
              <a:ea typeface="Quicksand"/>
              <a:cs typeface="Quicksand"/>
              <a:sym typeface="Quicksand"/>
            </a:endParaRPr>
          </a:p>
          <a:p>
            <a:pPr indent="0" lvl="0" marL="0" rtl="0" algn="just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2600">
              <a:solidFill>
                <a:srgbClr val="0E4194"/>
              </a:solidFill>
              <a:latin typeface="Quicksand"/>
              <a:ea typeface="Quicksand"/>
              <a:cs typeface="Quicksand"/>
              <a:sym typeface="Quicksand"/>
            </a:endParaRPr>
          </a:p>
          <a:p>
            <a:pPr indent="0" lvl="0" marL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160"/>
              <a:buFont typeface="Arial"/>
              <a:buNone/>
            </a:pPr>
            <a:r>
              <a:t/>
            </a:r>
            <a:endParaRPr sz="2900">
              <a:solidFill>
                <a:srgbClr val="0E4194"/>
              </a:solidFill>
              <a:latin typeface="Quicksand"/>
              <a:ea typeface="Quicksand"/>
              <a:cs typeface="Quicksand"/>
              <a:sym typeface="Quicksand"/>
            </a:endParaRPr>
          </a:p>
          <a:p>
            <a:pPr indent="0" lvl="0" marL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160"/>
              <a:buFont typeface="Arial"/>
              <a:buNone/>
            </a:pPr>
            <a:r>
              <a:t/>
            </a:r>
            <a:endParaRPr sz="3000">
              <a:solidFill>
                <a:srgbClr val="0E4194"/>
              </a:solidFill>
              <a:latin typeface="Quicksand"/>
              <a:ea typeface="Quicksand"/>
              <a:cs typeface="Quicksand"/>
              <a:sym typeface="Quicksand"/>
            </a:endParaRPr>
          </a:p>
          <a:p>
            <a:pPr indent="0" lvl="0" marL="0" marR="0" rtl="0" algn="l">
              <a:lnSpc>
                <a:spcPct val="140017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563"/>
              <a:buFont typeface="Arial"/>
              <a:buNone/>
            </a:pPr>
            <a:r>
              <a:t/>
            </a:r>
            <a:endParaRPr b="1" sz="4563">
              <a:solidFill>
                <a:srgbClr val="0E4194"/>
              </a:solidFill>
              <a:latin typeface="Quicksand"/>
              <a:ea typeface="Quicksand"/>
              <a:cs typeface="Quicksand"/>
              <a:sym typeface="Quicksand"/>
            </a:endParaRPr>
          </a:p>
          <a:p>
            <a:pPr indent="0" lvl="0" marL="0" marR="0" rtl="0" algn="l">
              <a:lnSpc>
                <a:spcPct val="140017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563"/>
              <a:buFont typeface="Arial"/>
              <a:buNone/>
            </a:pPr>
            <a:r>
              <a:t/>
            </a:r>
            <a:endParaRPr b="1" sz="4563">
              <a:solidFill>
                <a:srgbClr val="0E4194"/>
              </a:solidFill>
              <a:latin typeface="Quicksand"/>
              <a:ea typeface="Quicksand"/>
              <a:cs typeface="Quicksand"/>
              <a:sym typeface="Quicksand"/>
            </a:endParaRPr>
          </a:p>
          <a:p>
            <a:pPr indent="0" lvl="0" marL="0" marR="0" rtl="0" algn="l">
              <a:lnSpc>
                <a:spcPct val="140017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563"/>
              <a:buFont typeface="Arial"/>
              <a:buNone/>
            </a:pPr>
            <a:r>
              <a:t/>
            </a:r>
            <a:endParaRPr b="1" sz="4563">
              <a:solidFill>
                <a:srgbClr val="0E4194"/>
              </a:solidFill>
              <a:latin typeface="Quicksand"/>
              <a:ea typeface="Quicksand"/>
              <a:cs typeface="Quicksand"/>
              <a:sym typeface="Quicksand"/>
            </a:endParaRPr>
          </a:p>
        </p:txBody>
      </p:sp>
      <p:grpSp>
        <p:nvGrpSpPr>
          <p:cNvPr id="129" name="Google Shape;129;p9"/>
          <p:cNvGrpSpPr/>
          <p:nvPr/>
        </p:nvGrpSpPr>
        <p:grpSpPr>
          <a:xfrm>
            <a:off x="11947951" y="461015"/>
            <a:ext cx="5693248" cy="1135370"/>
            <a:chOff x="25400" y="0"/>
            <a:chExt cx="7590998" cy="1513826"/>
          </a:xfrm>
        </p:grpSpPr>
        <p:sp>
          <p:nvSpPr>
            <p:cNvPr id="130" name="Google Shape;130;p9"/>
            <p:cNvSpPr/>
            <p:nvPr/>
          </p:nvSpPr>
          <p:spPr>
            <a:xfrm>
              <a:off x="5287434" y="0"/>
              <a:ext cx="2328964" cy="1513826"/>
            </a:xfrm>
            <a:custGeom>
              <a:rect b="b" l="l" r="r" t="t"/>
              <a:pathLst>
                <a:path extrusionOk="0" h="1513826" w="2328964">
                  <a:moveTo>
                    <a:pt x="0" y="0"/>
                  </a:moveTo>
                  <a:lnTo>
                    <a:pt x="2328964" y="0"/>
                  </a:lnTo>
                  <a:lnTo>
                    <a:pt x="2328964" y="1513826"/>
                  </a:lnTo>
                  <a:lnTo>
                    <a:pt x="0" y="1513826"/>
                  </a:lnTo>
                  <a:lnTo>
                    <a:pt x="0" y="0"/>
                  </a:lnTo>
                  <a:close/>
                </a:path>
              </a:pathLst>
            </a:custGeom>
            <a:blipFill rotWithShape="1">
              <a:blip r:embed="rId3">
                <a:alphaModFix/>
              </a:blip>
              <a:stretch>
                <a:fillRect b="0" l="0" r="0" t="0"/>
              </a:stretch>
            </a:blipFill>
            <a:ln>
              <a:noFill/>
            </a:ln>
          </p:spPr>
        </p:sp>
        <p:cxnSp>
          <p:nvCxnSpPr>
            <p:cNvPr id="131" name="Google Shape;131;p9"/>
            <p:cNvCxnSpPr/>
            <p:nvPr/>
          </p:nvCxnSpPr>
          <p:spPr>
            <a:xfrm>
              <a:off x="25400" y="278652"/>
              <a:ext cx="0" cy="956522"/>
            </a:xfrm>
            <a:prstGeom prst="straightConnector1">
              <a:avLst/>
            </a:prstGeom>
            <a:noFill/>
            <a:ln cap="flat" cmpd="sng" w="50800">
              <a:solidFill>
                <a:srgbClr val="0E4194"/>
              </a:solidFill>
              <a:prstDash val="solid"/>
              <a:round/>
              <a:headEnd len="sm" w="sm" type="none"/>
              <a:tailEnd len="sm" w="sm" type="none"/>
            </a:ln>
          </p:spPr>
        </p:cxnSp>
        <p:sp>
          <p:nvSpPr>
            <p:cNvPr id="132" name="Google Shape;132;p9"/>
            <p:cNvSpPr txBox="1"/>
            <p:nvPr/>
          </p:nvSpPr>
          <p:spPr>
            <a:xfrm>
              <a:off x="154627" y="397644"/>
              <a:ext cx="6297289" cy="68996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marR="0" rtl="0" algn="l">
                <a:lnSpc>
                  <a:spcPct val="140052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513"/>
                <a:buFont typeface="Arial"/>
                <a:buNone/>
              </a:pPr>
              <a:r>
                <a:rPr b="1" i="0" lang="en-US" sz="1513" u="none" cap="none" strike="noStrike">
                  <a:solidFill>
                    <a:srgbClr val="0E4194"/>
                  </a:solidFill>
                  <a:latin typeface="Quicksand"/>
                  <a:ea typeface="Quicksand"/>
                  <a:cs typeface="Quicksand"/>
                  <a:sym typeface="Quicksand"/>
                </a:rPr>
                <a:t>Encuentros</a:t>
              </a:r>
              <a:r>
                <a:rPr b="0" i="0" lang="en-US" sz="1513" u="none" cap="none" strike="noStrike">
                  <a:solidFill>
                    <a:srgbClr val="0E4194"/>
                  </a:solidFill>
                  <a:latin typeface="Quicksand"/>
                  <a:ea typeface="Quicksand"/>
                  <a:cs typeface="Quicksand"/>
                  <a:sym typeface="Quicksand"/>
                </a:rPr>
                <a:t> que</a:t>
              </a:r>
              <a:r>
                <a:rPr b="1" i="0" lang="en-US" sz="1513" u="none" cap="none" strike="noStrike">
                  <a:solidFill>
                    <a:srgbClr val="0E4194"/>
                  </a:solidFill>
                  <a:latin typeface="Quicksand"/>
                  <a:ea typeface="Quicksand"/>
                  <a:cs typeface="Quicksand"/>
                  <a:sym typeface="Quicksand"/>
                </a:rPr>
                <a:t> cuentan</a:t>
              </a:r>
              <a:r>
                <a:rPr b="0" i="0" lang="en-US" sz="1513" u="none" cap="none" strike="noStrike">
                  <a:solidFill>
                    <a:srgbClr val="0E4194"/>
                  </a:solidFill>
                  <a:latin typeface="Quicksand"/>
                  <a:ea typeface="Quicksand"/>
                  <a:cs typeface="Quicksand"/>
                  <a:sym typeface="Quicksand"/>
                </a:rPr>
                <a:t>:</a:t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indent="0" lvl="0" marL="0" marR="0" rtl="0" algn="l">
                <a:lnSpc>
                  <a:spcPct val="140052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513"/>
                <a:buFont typeface="Arial"/>
                <a:buNone/>
              </a:pPr>
              <a:r>
                <a:rPr b="1" i="0" lang="en-US" sz="1513" u="none" cap="none" strike="noStrike">
                  <a:solidFill>
                    <a:srgbClr val="0E4194"/>
                  </a:solidFill>
                  <a:latin typeface="Quicksand"/>
                  <a:ea typeface="Quicksand"/>
                  <a:cs typeface="Quicksand"/>
                  <a:sym typeface="Quicksand"/>
                </a:rPr>
                <a:t>UTU presenta su propuesta Regional por Escuela</a:t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</p:spTree>
  </p:cSld>
  <p:clrMapOvr>
    <a:masterClrMapping/>
  </p:clrMapOvr>
  <p:transition spd="slow">
    <p:push/>
  </p:transition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CCCCCC"/>
        </a:solidFill>
      </p:bgPr>
    </p:bg>
    <p:spTree>
      <p:nvGrpSpPr>
        <p:cNvPr id="136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7" name="Google Shape;137;g38d9ec11d3f_0_0"/>
          <p:cNvGrpSpPr/>
          <p:nvPr/>
        </p:nvGrpSpPr>
        <p:grpSpPr>
          <a:xfrm>
            <a:off x="11947951" y="461015"/>
            <a:ext cx="5693249" cy="1135370"/>
            <a:chOff x="25400" y="0"/>
            <a:chExt cx="7590998" cy="1513826"/>
          </a:xfrm>
        </p:grpSpPr>
        <p:sp>
          <p:nvSpPr>
            <p:cNvPr id="138" name="Google Shape;138;g38d9ec11d3f_0_0"/>
            <p:cNvSpPr/>
            <p:nvPr/>
          </p:nvSpPr>
          <p:spPr>
            <a:xfrm>
              <a:off x="5287434" y="0"/>
              <a:ext cx="2328964" cy="1513826"/>
            </a:xfrm>
            <a:custGeom>
              <a:rect b="b" l="l" r="r" t="t"/>
              <a:pathLst>
                <a:path extrusionOk="0" h="1513826" w="2328964">
                  <a:moveTo>
                    <a:pt x="0" y="0"/>
                  </a:moveTo>
                  <a:lnTo>
                    <a:pt x="2328964" y="0"/>
                  </a:lnTo>
                  <a:lnTo>
                    <a:pt x="2328964" y="1513826"/>
                  </a:lnTo>
                  <a:lnTo>
                    <a:pt x="0" y="1513826"/>
                  </a:lnTo>
                  <a:lnTo>
                    <a:pt x="0" y="0"/>
                  </a:lnTo>
                  <a:close/>
                </a:path>
              </a:pathLst>
            </a:custGeom>
            <a:blipFill rotWithShape="1">
              <a:blip r:embed="rId3">
                <a:alphaModFix/>
              </a:blip>
              <a:stretch>
                <a:fillRect b="0" l="0" r="0" t="0"/>
              </a:stretch>
            </a:blipFill>
            <a:ln>
              <a:noFill/>
            </a:ln>
          </p:spPr>
        </p:sp>
        <p:cxnSp>
          <p:nvCxnSpPr>
            <p:cNvPr id="139" name="Google Shape;139;g38d9ec11d3f_0_0"/>
            <p:cNvCxnSpPr/>
            <p:nvPr/>
          </p:nvCxnSpPr>
          <p:spPr>
            <a:xfrm>
              <a:off x="25400" y="278652"/>
              <a:ext cx="0" cy="956400"/>
            </a:xfrm>
            <a:prstGeom prst="straightConnector1">
              <a:avLst/>
            </a:prstGeom>
            <a:noFill/>
            <a:ln cap="flat" cmpd="sng" w="50800">
              <a:solidFill>
                <a:srgbClr val="0E4194"/>
              </a:solidFill>
              <a:prstDash val="solid"/>
              <a:round/>
              <a:headEnd len="sm" w="sm" type="none"/>
              <a:tailEnd len="sm" w="sm" type="none"/>
            </a:ln>
          </p:spPr>
        </p:cxnSp>
        <p:sp>
          <p:nvSpPr>
            <p:cNvPr id="140" name="Google Shape;140;g38d9ec11d3f_0_0"/>
            <p:cNvSpPr txBox="1"/>
            <p:nvPr/>
          </p:nvSpPr>
          <p:spPr>
            <a:xfrm>
              <a:off x="154627" y="397644"/>
              <a:ext cx="6297300" cy="7455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marR="0" rtl="0" algn="l">
                <a:lnSpc>
                  <a:spcPct val="140052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513"/>
                <a:buFont typeface="Arial"/>
                <a:buNone/>
              </a:pPr>
              <a:r>
                <a:rPr b="1" i="0" lang="en-US" sz="1513" u="none" cap="none" strike="noStrike">
                  <a:solidFill>
                    <a:srgbClr val="0E4194"/>
                  </a:solidFill>
                  <a:latin typeface="Quicksand"/>
                  <a:ea typeface="Quicksand"/>
                  <a:cs typeface="Quicksand"/>
                  <a:sym typeface="Quicksand"/>
                </a:rPr>
                <a:t>Encuentros</a:t>
              </a:r>
              <a:r>
                <a:rPr b="0" i="0" lang="en-US" sz="1513" u="none" cap="none" strike="noStrike">
                  <a:solidFill>
                    <a:srgbClr val="0E4194"/>
                  </a:solidFill>
                  <a:latin typeface="Quicksand"/>
                  <a:ea typeface="Quicksand"/>
                  <a:cs typeface="Quicksand"/>
                  <a:sym typeface="Quicksand"/>
                </a:rPr>
                <a:t> que</a:t>
              </a:r>
              <a:r>
                <a:rPr b="1" i="0" lang="en-US" sz="1513" u="none" cap="none" strike="noStrike">
                  <a:solidFill>
                    <a:srgbClr val="0E4194"/>
                  </a:solidFill>
                  <a:latin typeface="Quicksand"/>
                  <a:ea typeface="Quicksand"/>
                  <a:cs typeface="Quicksand"/>
                  <a:sym typeface="Quicksand"/>
                </a:rPr>
                <a:t> cuentan</a:t>
              </a:r>
              <a:r>
                <a:rPr b="0" i="0" lang="en-US" sz="1513" u="none" cap="none" strike="noStrike">
                  <a:solidFill>
                    <a:srgbClr val="0E4194"/>
                  </a:solidFill>
                  <a:latin typeface="Quicksand"/>
                  <a:ea typeface="Quicksand"/>
                  <a:cs typeface="Quicksand"/>
                  <a:sym typeface="Quicksand"/>
                </a:rPr>
                <a:t>:</a:t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indent="0" lvl="0" marL="0" marR="0" rtl="0" algn="l">
                <a:lnSpc>
                  <a:spcPct val="140052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513"/>
                <a:buFont typeface="Arial"/>
                <a:buNone/>
              </a:pPr>
              <a:r>
                <a:rPr b="1" i="0" lang="en-US" sz="1513" u="none" cap="none" strike="noStrike">
                  <a:solidFill>
                    <a:srgbClr val="0E4194"/>
                  </a:solidFill>
                  <a:latin typeface="Quicksand"/>
                  <a:ea typeface="Quicksand"/>
                  <a:cs typeface="Quicksand"/>
                  <a:sym typeface="Quicksand"/>
                </a:rPr>
                <a:t>UTU presenta su propuesta Regional por Escuela</a:t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41" name="Google Shape;141;g38d9ec11d3f_0_0"/>
          <p:cNvSpPr txBox="1"/>
          <p:nvPr/>
        </p:nvSpPr>
        <p:spPr>
          <a:xfrm>
            <a:off x="1195175" y="2252225"/>
            <a:ext cx="14961000" cy="4571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5700" u="sng">
                <a:solidFill>
                  <a:srgbClr val="0E4194"/>
                </a:solidFill>
                <a:latin typeface="Quicksand"/>
                <a:ea typeface="Quicksand"/>
                <a:cs typeface="Quicksand"/>
                <a:sym typeface="Quicksand"/>
              </a:rPr>
              <a:t>En </a:t>
            </a:r>
            <a:r>
              <a:rPr b="1" lang="en-US" sz="5700" u="sng">
                <a:solidFill>
                  <a:srgbClr val="0E4194"/>
                </a:solidFill>
                <a:latin typeface="Quicksand"/>
                <a:ea typeface="Quicksand"/>
                <a:cs typeface="Quicksand"/>
                <a:sym typeface="Quicksand"/>
              </a:rPr>
              <a:t>definitiva: </a:t>
            </a:r>
            <a:endParaRPr b="1" sz="5700" u="sng">
              <a:solidFill>
                <a:srgbClr val="0E4194"/>
              </a:solidFill>
              <a:latin typeface="Quicksand"/>
              <a:ea typeface="Quicksand"/>
              <a:cs typeface="Quicksand"/>
              <a:sym typeface="Quicksand"/>
            </a:endParaRPr>
          </a:p>
          <a:p>
            <a:pPr indent="0" lvl="0" marL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5700">
              <a:solidFill>
                <a:srgbClr val="0E4194"/>
              </a:solidFill>
              <a:latin typeface="Quicksand"/>
              <a:ea typeface="Quicksand"/>
              <a:cs typeface="Quicksand"/>
              <a:sym typeface="Quicksand"/>
            </a:endParaRPr>
          </a:p>
          <a:p>
            <a:pPr indent="0" lvl="0" marL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5700">
                <a:solidFill>
                  <a:srgbClr val="0E4194"/>
                </a:solidFill>
                <a:latin typeface="Quicksand"/>
                <a:ea typeface="Quicksand"/>
                <a:cs typeface="Quicksand"/>
                <a:sym typeface="Quicksand"/>
              </a:rPr>
              <a:t>“La Escuela Técnica Canelones más que un centro de estudios es un universo de posibilidades”</a:t>
            </a:r>
            <a:endParaRPr b="1" sz="6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2006-08-16T00:00:00Z</dcterms:created>
</cp:coreProperties>
</file>