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287000" cx="18288000"/>
  <p:notesSz cx="6858000" cy="9144000"/>
  <p:embeddedFontLst>
    <p:embeddedFont>
      <p:font typeface="Quicksan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hiNOztM+nkKNC4I2RLMHKmyamt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Quicksand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Quicksan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7032960" y="4135052"/>
            <a:ext cx="8024447" cy="1895447"/>
            <a:chOff x="115706" y="-104775"/>
            <a:chExt cx="10699262" cy="2527263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115706" y="121479"/>
              <a:ext cx="0" cy="2179529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588854" y="-104775"/>
              <a:ext cx="10226114" cy="25272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i="0" lang="en-US" sz="5682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Presentación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399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79"/>
                <a:buFont typeface="Arial"/>
                <a:buNone/>
              </a:pPr>
              <a:r>
                <a:rPr b="1" i="0" lang="en-US" sz="5379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por Escuelas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5"/>
          <p:cNvSpPr/>
          <p:nvPr/>
        </p:nvSpPr>
        <p:spPr>
          <a:xfrm>
            <a:off x="2829107" y="3691850"/>
            <a:ext cx="3592897" cy="2338649"/>
          </a:xfrm>
          <a:custGeom>
            <a:rect b="b" l="l" r="r" t="t"/>
            <a:pathLst>
              <a:path extrusionOk="0" h="2338649" w="3592897">
                <a:moveTo>
                  <a:pt x="0" y="0"/>
                </a:moveTo>
                <a:lnTo>
                  <a:pt x="3592897" y="0"/>
                </a:lnTo>
                <a:lnTo>
                  <a:pt x="3592897" y="2338649"/>
                </a:lnTo>
                <a:lnTo>
                  <a:pt x="0" y="23386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8" name="Google Shape;88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9" name="Google Shape;89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90" name="Google Shape;90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1" name="Google Shape;91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247791" y="4524507"/>
            <a:ext cx="0" cy="1614900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6"/>
          <p:cNvGrpSpPr/>
          <p:nvPr/>
        </p:nvGrpSpPr>
        <p:grpSpPr>
          <a:xfrm>
            <a:off x="222000" y="1499664"/>
            <a:ext cx="8025802" cy="7664456"/>
            <a:chOff x="-210012" y="0"/>
            <a:chExt cx="9329074" cy="8909050"/>
          </a:xfrm>
        </p:grpSpPr>
        <p:sp>
          <p:nvSpPr>
            <p:cNvPr id="98" name="Google Shape;98;p6"/>
            <p:cNvSpPr/>
            <p:nvPr/>
          </p:nvSpPr>
          <p:spPr>
            <a:xfrm>
              <a:off x="-210012" y="2402"/>
              <a:ext cx="9329074" cy="8904246"/>
            </a:xfrm>
            <a:custGeom>
              <a:rect b="b" l="l" r="r" t="t"/>
              <a:pathLst>
                <a:path extrusionOk="0" h="8904246" w="9329074">
                  <a:moveTo>
                    <a:pt x="4664537" y="7123"/>
                  </a:moveTo>
                  <a:cubicBezTo>
                    <a:pt x="3071756" y="0"/>
                    <a:pt x="1596908" y="845651"/>
                    <a:pt x="798454" y="2223865"/>
                  </a:cubicBezTo>
                  <a:cubicBezTo>
                    <a:pt x="0" y="3602079"/>
                    <a:pt x="0" y="5302167"/>
                    <a:pt x="798454" y="6680382"/>
                  </a:cubicBezTo>
                  <a:cubicBezTo>
                    <a:pt x="1596908" y="8058595"/>
                    <a:pt x="3071756" y="8904246"/>
                    <a:pt x="4664537" y="8897123"/>
                  </a:cubicBezTo>
                  <a:cubicBezTo>
                    <a:pt x="6257318" y="8904246"/>
                    <a:pt x="7732166" y="8058595"/>
                    <a:pt x="8530620" y="6680382"/>
                  </a:cubicBezTo>
                  <a:cubicBezTo>
                    <a:pt x="9329074" y="5302167"/>
                    <a:pt x="9329074" y="3602079"/>
                    <a:pt x="8530620" y="2223865"/>
                  </a:cubicBezTo>
                  <a:cubicBezTo>
                    <a:pt x="7732166" y="845651"/>
                    <a:pt x="6257318" y="0"/>
                    <a:pt x="4664537" y="7123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63863" y="263805"/>
              <a:ext cx="8781323" cy="8381440"/>
            </a:xfrm>
            <a:custGeom>
              <a:rect b="b" l="l" r="r" t="t"/>
              <a:pathLst>
                <a:path extrusionOk="0" h="8381440" w="8781323">
                  <a:moveTo>
                    <a:pt x="4390662" y="6705"/>
                  </a:moveTo>
                  <a:cubicBezTo>
                    <a:pt x="2891400" y="0"/>
                    <a:pt x="1503147" y="795999"/>
                    <a:pt x="751573" y="2093292"/>
                  </a:cubicBezTo>
                  <a:cubicBezTo>
                    <a:pt x="0" y="3390586"/>
                    <a:pt x="0" y="4990854"/>
                    <a:pt x="751573" y="6288148"/>
                  </a:cubicBezTo>
                  <a:cubicBezTo>
                    <a:pt x="1503147" y="7585441"/>
                    <a:pt x="2891400" y="8381440"/>
                    <a:pt x="4390662" y="8374735"/>
                  </a:cubicBezTo>
                  <a:cubicBezTo>
                    <a:pt x="5889924" y="8381440"/>
                    <a:pt x="7278177" y="7585441"/>
                    <a:pt x="8029751" y="6288148"/>
                  </a:cubicBezTo>
                  <a:cubicBezTo>
                    <a:pt x="8781323" y="4990854"/>
                    <a:pt x="8781323" y="3390586"/>
                    <a:pt x="8029751" y="2093292"/>
                  </a:cubicBezTo>
                  <a:cubicBezTo>
                    <a:pt x="7278177" y="795999"/>
                    <a:pt x="5889924" y="0"/>
                    <a:pt x="4390662" y="6705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0" y="0"/>
              <a:ext cx="8909050" cy="8909050"/>
            </a:xfrm>
            <a:custGeom>
              <a:rect b="b" l="l" r="r" t="t"/>
              <a:pathLst>
                <a:path extrusionOk="0" h="8909050" w="8909050">
                  <a:moveTo>
                    <a:pt x="4454525" y="8909050"/>
                  </a:moveTo>
                  <a:cubicBezTo>
                    <a:pt x="3264662" y="8909050"/>
                    <a:pt x="2146046" y="8445500"/>
                    <a:pt x="1304544" y="7603744"/>
                  </a:cubicBezTo>
                  <a:cubicBezTo>
                    <a:pt x="895477" y="7194550"/>
                    <a:pt x="574294" y="6718173"/>
                    <a:pt x="350012" y="6187694"/>
                  </a:cubicBezTo>
                  <a:cubicBezTo>
                    <a:pt x="117729" y="5638673"/>
                    <a:pt x="0" y="5055489"/>
                    <a:pt x="0" y="4454525"/>
                  </a:cubicBezTo>
                  <a:cubicBezTo>
                    <a:pt x="0" y="3854704"/>
                    <a:pt x="117475" y="3272282"/>
                    <a:pt x="349377" y="2723642"/>
                  </a:cubicBezTo>
                  <a:cubicBezTo>
                    <a:pt x="573405" y="2193163"/>
                    <a:pt x="894207" y="1716786"/>
                    <a:pt x="1302766" y="1307338"/>
                  </a:cubicBezTo>
                  <a:cubicBezTo>
                    <a:pt x="2144141" y="464312"/>
                    <a:pt x="3263519" y="0"/>
                    <a:pt x="4454525" y="0"/>
                  </a:cubicBezTo>
                  <a:cubicBezTo>
                    <a:pt x="5055362" y="0"/>
                    <a:pt x="5638419" y="117729"/>
                    <a:pt x="6187440" y="350012"/>
                  </a:cubicBezTo>
                  <a:cubicBezTo>
                    <a:pt x="6717792" y="574294"/>
                    <a:pt x="7194296" y="895477"/>
                    <a:pt x="7603490" y="1304544"/>
                  </a:cubicBezTo>
                  <a:cubicBezTo>
                    <a:pt x="8445373" y="2146046"/>
                    <a:pt x="8909050" y="3264789"/>
                    <a:pt x="8909050" y="4454652"/>
                  </a:cubicBezTo>
                  <a:cubicBezTo>
                    <a:pt x="8909050" y="5644769"/>
                    <a:pt x="8445246" y="6763766"/>
                    <a:pt x="7602982" y="7605268"/>
                  </a:cubicBezTo>
                  <a:cubicBezTo>
                    <a:pt x="7193789" y="8014208"/>
                    <a:pt x="6717285" y="8335138"/>
                    <a:pt x="6186932" y="8559419"/>
                  </a:cubicBezTo>
                  <a:cubicBezTo>
                    <a:pt x="5637911" y="8791321"/>
                    <a:pt x="5055108" y="8909050"/>
                    <a:pt x="4454525" y="8909050"/>
                  </a:cubicBezTo>
                  <a:close/>
                  <a:moveTo>
                    <a:pt x="4454525" y="19050"/>
                  </a:moveTo>
                  <a:cubicBezTo>
                    <a:pt x="3268599" y="19050"/>
                    <a:pt x="2154047" y="481330"/>
                    <a:pt x="1316228" y="1320800"/>
                  </a:cubicBezTo>
                  <a:cubicBezTo>
                    <a:pt x="909447" y="1728343"/>
                    <a:pt x="590042" y="2202815"/>
                    <a:pt x="366903" y="2731008"/>
                  </a:cubicBezTo>
                  <a:cubicBezTo>
                    <a:pt x="136017" y="3277362"/>
                    <a:pt x="19050" y="3857244"/>
                    <a:pt x="19050" y="4454525"/>
                  </a:cubicBezTo>
                  <a:cubicBezTo>
                    <a:pt x="19050" y="5052949"/>
                    <a:pt x="136271" y="5633593"/>
                    <a:pt x="367538" y="6180328"/>
                  </a:cubicBezTo>
                  <a:cubicBezTo>
                    <a:pt x="590931" y="6708522"/>
                    <a:pt x="910717" y="7182866"/>
                    <a:pt x="1318006" y="7590282"/>
                  </a:cubicBezTo>
                  <a:cubicBezTo>
                    <a:pt x="2155825" y="8428355"/>
                    <a:pt x="3269742" y="8890000"/>
                    <a:pt x="4454525" y="8890000"/>
                  </a:cubicBezTo>
                  <a:cubicBezTo>
                    <a:pt x="5052568" y="8890000"/>
                    <a:pt x="5632958" y="8772779"/>
                    <a:pt x="6179439" y="8541766"/>
                  </a:cubicBezTo>
                  <a:cubicBezTo>
                    <a:pt x="6707632" y="8318500"/>
                    <a:pt x="7181977" y="7998841"/>
                    <a:pt x="7589520" y="7591679"/>
                  </a:cubicBezTo>
                  <a:cubicBezTo>
                    <a:pt x="8428101" y="6753733"/>
                    <a:pt x="8890000" y="5639562"/>
                    <a:pt x="8890000" y="4454525"/>
                  </a:cubicBezTo>
                  <a:cubicBezTo>
                    <a:pt x="8890000" y="3269742"/>
                    <a:pt x="8428355" y="2155825"/>
                    <a:pt x="7590028" y="1317879"/>
                  </a:cubicBezTo>
                  <a:cubicBezTo>
                    <a:pt x="7182612" y="910590"/>
                    <a:pt x="6708140" y="590931"/>
                    <a:pt x="6180074" y="367538"/>
                  </a:cubicBezTo>
                  <a:cubicBezTo>
                    <a:pt x="5633339" y="136271"/>
                    <a:pt x="5052822" y="19050"/>
                    <a:pt x="4454525" y="19050"/>
                  </a:cubicBezTo>
                  <a:close/>
                  <a:moveTo>
                    <a:pt x="4454525" y="8648065"/>
                  </a:moveTo>
                  <a:cubicBezTo>
                    <a:pt x="3334385" y="8648065"/>
                    <a:pt x="2281301" y="8211693"/>
                    <a:pt x="1489075" y="7419213"/>
                  </a:cubicBezTo>
                  <a:cubicBezTo>
                    <a:pt x="697103" y="6626987"/>
                    <a:pt x="260985" y="5574157"/>
                    <a:pt x="260985" y="4454525"/>
                  </a:cubicBezTo>
                  <a:cubicBezTo>
                    <a:pt x="260985" y="3889756"/>
                    <a:pt x="371602" y="3341497"/>
                    <a:pt x="589788" y="2824988"/>
                  </a:cubicBezTo>
                  <a:cubicBezTo>
                    <a:pt x="800735" y="2325624"/>
                    <a:pt x="1102741" y="1877060"/>
                    <a:pt x="1487297" y="1491742"/>
                  </a:cubicBezTo>
                  <a:cubicBezTo>
                    <a:pt x="2279396" y="698119"/>
                    <a:pt x="3333242" y="260985"/>
                    <a:pt x="4454398" y="260985"/>
                  </a:cubicBezTo>
                  <a:cubicBezTo>
                    <a:pt x="5573776" y="260985"/>
                    <a:pt x="6626606" y="697103"/>
                    <a:pt x="7418832" y="1488948"/>
                  </a:cubicBezTo>
                  <a:cubicBezTo>
                    <a:pt x="8211438" y="2281174"/>
                    <a:pt x="8647937" y="3334385"/>
                    <a:pt x="8647937" y="4454398"/>
                  </a:cubicBezTo>
                  <a:cubicBezTo>
                    <a:pt x="8647937" y="5574792"/>
                    <a:pt x="8211311" y="6628130"/>
                    <a:pt x="7418450" y="7420356"/>
                  </a:cubicBezTo>
                  <a:cubicBezTo>
                    <a:pt x="6626225" y="8212074"/>
                    <a:pt x="5573522" y="8648065"/>
                    <a:pt x="4454525" y="8648065"/>
                  </a:cubicBezTo>
                  <a:close/>
                  <a:moveTo>
                    <a:pt x="4454525" y="280035"/>
                  </a:moveTo>
                  <a:cubicBezTo>
                    <a:pt x="3338449" y="280035"/>
                    <a:pt x="2289429" y="715137"/>
                    <a:pt x="1500886" y="1505204"/>
                  </a:cubicBezTo>
                  <a:cubicBezTo>
                    <a:pt x="713613" y="2294001"/>
                    <a:pt x="280035" y="3341370"/>
                    <a:pt x="280035" y="4454525"/>
                  </a:cubicBezTo>
                  <a:cubicBezTo>
                    <a:pt x="280035" y="5569077"/>
                    <a:pt x="714248" y="6617081"/>
                    <a:pt x="1502537" y="7405751"/>
                  </a:cubicBezTo>
                  <a:cubicBezTo>
                    <a:pt x="2291080" y="8194548"/>
                    <a:pt x="3339465" y="8629015"/>
                    <a:pt x="4454525" y="8629015"/>
                  </a:cubicBezTo>
                  <a:cubicBezTo>
                    <a:pt x="5568442" y="8629015"/>
                    <a:pt x="6616319" y="8195056"/>
                    <a:pt x="7405116" y="7407021"/>
                  </a:cubicBezTo>
                  <a:cubicBezTo>
                    <a:pt x="8194422" y="6618477"/>
                    <a:pt x="8629015" y="5569839"/>
                    <a:pt x="8629015" y="4454525"/>
                  </a:cubicBezTo>
                  <a:cubicBezTo>
                    <a:pt x="8629015" y="3339465"/>
                    <a:pt x="8194548" y="2291080"/>
                    <a:pt x="7405497" y="1502537"/>
                  </a:cubicBezTo>
                  <a:cubicBezTo>
                    <a:pt x="6616827" y="714121"/>
                    <a:pt x="5568823" y="280035"/>
                    <a:pt x="4454525" y="28003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6"/>
          <p:cNvSpPr txBox="1"/>
          <p:nvPr/>
        </p:nvSpPr>
        <p:spPr>
          <a:xfrm>
            <a:off x="8601292" y="3781650"/>
            <a:ext cx="8728800" cy="19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lang="en-US" sz="53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de Atlántida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03" name="Google Shape;103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4" name="Google Shape;104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5" name="Google Shape;105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6" name="Google Shape;106;p6"/>
          <p:cNvSpPr txBox="1"/>
          <p:nvPr/>
        </p:nvSpPr>
        <p:spPr>
          <a:xfrm>
            <a:off x="8289567" y="5963921"/>
            <a:ext cx="8728800" cy="33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13"/>
              <a:buFont typeface="Arial"/>
              <a:buNone/>
            </a:pPr>
            <a:r>
              <a:rPr b="1"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Anexos:</a:t>
            </a:r>
            <a:endParaRPr b="1" sz="42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96125" lvl="0" marL="45720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213"/>
              <a:buFont typeface="Quicksand"/>
              <a:buChar char="-"/>
            </a:pPr>
            <a:r>
              <a:rPr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Soca</a:t>
            </a:r>
            <a:endParaRPr sz="42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96125" lvl="0" marL="45720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213"/>
              <a:buFont typeface="Quicksand"/>
              <a:buChar char="-"/>
            </a:pPr>
            <a:r>
              <a:rPr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Parque del Plata</a:t>
            </a:r>
            <a:endParaRPr sz="42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96125" lvl="0" marL="45720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E4194"/>
              </a:buClr>
              <a:buSzPts val="4213"/>
              <a:buFont typeface="Quicksand"/>
              <a:buChar char="-"/>
            </a:pPr>
            <a:r>
              <a:rPr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Casona</a:t>
            </a:r>
            <a:endParaRPr sz="42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107" name="Google Shape;107;p6" title="IMAGEN UTU.jfif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6200" y="1740000"/>
            <a:ext cx="7637400" cy="7183800"/>
          </a:xfrm>
          <a:prstGeom prst="ellipse">
            <a:avLst/>
          </a:prstGeom>
          <a:solidFill>
            <a:srgbClr val="000000">
              <a:alpha val="0"/>
            </a:srgbClr>
          </a:solidFill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/>
          <p:nvPr/>
        </p:nvSpPr>
        <p:spPr>
          <a:xfrm>
            <a:off x="1041151" y="685429"/>
            <a:ext cx="8136900" cy="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1042152" y="3154138"/>
            <a:ext cx="167652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Cantidad de Estudiantes: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1190</a:t>
            </a:r>
            <a:endParaRPr b="1" i="0" sz="100" u="none" cap="none" strike="noStrike">
              <a:solidFill>
                <a:srgbClr val="FF0000"/>
              </a:solidFill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1008000" y="3975350"/>
            <a:ext cx="16765200" cy="18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Oferta Educativa 2026: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EMB</a:t>
            </a: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Nivel I-EBI-FPB 2021-RUMBO. Nivel II </a:t>
            </a:r>
            <a:r>
              <a:rPr b="1"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EMS</a:t>
            </a: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: BT-BTP y Nivel III: CTT.  Capacitaciones en Anexos de  Parque y en San Luis</a:t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1041150" y="1596375"/>
            <a:ext cx="16205700" cy="13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Equipo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de Gestión: 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Profa. Jacquelin Flores y subdirectora, profa. Nélida de Vargas. Secretaria escolar: Verónica Garrone.</a:t>
            </a:r>
            <a:endParaRPr i="0" sz="26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939000" y="5929838"/>
            <a:ext cx="16631400" cy="277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Figuras 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d</a:t>
            </a: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 acompañamiento con las que cuenta el centro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14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Adscriptos, 5 Educadores, 1 CAE, 1 DOA, 7 Referentes de Plan Avanza, 5 Docentes con Tutorías Plan Avanza, 3 Coordinadores de anexos, 1 Coordinadora de Servicios Gastronómicos, 2 Asistentes de Lab. Ciencias, 2 Asistentes Lab. Informática.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938999" y="8543825"/>
            <a:ext cx="16631400" cy="13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 educativo</a:t>
            </a:r>
            <a:endParaRPr b="1" i="0" sz="4160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EMB</a:t>
            </a: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(EBI y FPB): 81.6% </a:t>
            </a:r>
            <a:r>
              <a:rPr b="1"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EMS</a:t>
            </a:r>
            <a:r>
              <a:rPr lang="en-US" sz="26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(EMT,BP, BT,BTP): 76,49%        </a:t>
            </a:r>
            <a:endParaRPr b="1"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18" name="Google Shape;118;p7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19" name="Google Shape;119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0" name="Google Shape;120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1" name="Google Shape;121;p7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/>
        </p:nvSpPr>
        <p:spPr>
          <a:xfrm>
            <a:off x="208275" y="1301675"/>
            <a:ext cx="17687400" cy="133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1" i="0" sz="4628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5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Participación en mesa de Desarrollo Local con diferentes actores del territorio (limpieza de playas , red de huertas comunitarias , medio ambiente y salud) Talleres con Policía Comunitaria :Uso responsable de redes ,resolución de conflictos )talleres con UNASEV (Prevención de accidentes de tránsito</a:t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5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Participación en Concurso de Eficiencia Energética , Aula Ceilab y proyectos de recuperación de espacios verdes con grupos de EBI.</a:t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5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Participación en Premios Nodo y premiación</a:t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5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Grupos de Gastronomía: Eventos a nivel territorial (Rotarios , Ajupena , Dínamo , CERP , Liceo 2 , liceo 1 , Empalme Olmos , CCIFFA , LIFA (cata de vinos) Atlántida Jardín , Evento de Robótica  en CCIFFA(muestra junto a otros centros educativos)</a:t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lang="en-US" sz="35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Feria Educativa , CorrEduca 2025 , Atlántida Canta (grupos de Estética Capilar)</a:t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35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27" name="Google Shape;127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28" name="Google Shape;128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9" name="Google Shape;129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0" name="Google Shape;130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"/>
          <p:cNvSpPr txBox="1"/>
          <p:nvPr/>
        </p:nvSpPr>
        <p:spPr>
          <a:xfrm>
            <a:off x="120000" y="236525"/>
            <a:ext cx="17521200" cy="9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ir: </a:t>
            </a:r>
            <a:endParaRPr b="1" i="0" sz="4563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lang="en-US" sz="45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Buscamos diseñar un plan de trabajo que fortalezca el vínculo con las familias y la comunidad educativa en general tendiendo redes que nos permitan realizar acciones coordinadas y coherentes para abordar los desafíos de una inclusión educativa real para los estudiantes revisando nuestras prácticas , trabajando en prevención y salud, generando sentido de pertenencia a la escuela y prácticas educativas reales y significativas.</a:t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36" name="Google Shape;136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37" name="Google Shape;137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8" name="Google Shape;138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9" name="Google Shape;139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